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0"/>
  </p:notesMasterIdLst>
  <p:handoutMasterIdLst>
    <p:handoutMasterId r:id="rId21"/>
  </p:handoutMasterIdLst>
  <p:sldIdLst>
    <p:sldId id="256" r:id="rId2"/>
    <p:sldId id="257" r:id="rId3"/>
    <p:sldId id="271" r:id="rId4"/>
    <p:sldId id="272" r:id="rId5"/>
    <p:sldId id="273" r:id="rId6"/>
    <p:sldId id="274" r:id="rId7"/>
    <p:sldId id="258" r:id="rId8"/>
    <p:sldId id="259" r:id="rId9"/>
    <p:sldId id="261" r:id="rId10"/>
    <p:sldId id="260" r:id="rId11"/>
    <p:sldId id="262" r:id="rId12"/>
    <p:sldId id="263" r:id="rId13"/>
    <p:sldId id="265" r:id="rId14"/>
    <p:sldId id="266" r:id="rId15"/>
    <p:sldId id="267" r:id="rId16"/>
    <p:sldId id="268" r:id="rId17"/>
    <p:sldId id="264" r:id="rId18"/>
    <p:sldId id="276" r:id="rId19"/>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hard Schaufelberger" initials="BS" lastIdx="7" clrIdx="0">
    <p:extLst>
      <p:ext uri="{19B8F6BF-5375-455C-9EA6-DF929625EA0E}">
        <p15:presenceInfo xmlns:p15="http://schemas.microsoft.com/office/powerpoint/2012/main" userId="28ea599266f544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000"/>
    <a:srgbClr val="05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0" autoAdjust="0"/>
    <p:restoredTop sz="95065" autoAdjust="0"/>
  </p:normalViewPr>
  <p:slideViewPr>
    <p:cSldViewPr snapToGrid="0">
      <p:cViewPr varScale="1">
        <p:scale>
          <a:sx n="106" d="100"/>
          <a:sy n="106" d="100"/>
        </p:scale>
        <p:origin x="7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hard Schaufelberger" userId="28ea599266f54456" providerId="LiveId" clId="{3B9A99F3-2CD4-4B89-8FA6-2FF252BEC3C8}"/>
    <pc:docChg chg="delSld">
      <pc:chgData name="Bernhard Schaufelberger" userId="28ea599266f54456" providerId="LiveId" clId="{3B9A99F3-2CD4-4B89-8FA6-2FF252BEC3C8}" dt="2024-02-27T17:20:25.949" v="0" actId="2696"/>
      <pc:docMkLst>
        <pc:docMk/>
      </pc:docMkLst>
      <pc:sldChg chg="del">
        <pc:chgData name="Bernhard Schaufelberger" userId="28ea599266f54456" providerId="LiveId" clId="{3B9A99F3-2CD4-4B89-8FA6-2FF252BEC3C8}" dt="2024-02-27T17:20:25.949" v="0" actId="2696"/>
        <pc:sldMkLst>
          <pc:docMk/>
          <pc:sldMk cId="2038796363" sldId="270"/>
        </pc:sldMkLst>
      </pc:sldChg>
    </pc:docChg>
  </pc:docChgLst>
  <pc:docChgLst>
    <pc:chgData name="Bernhard Schaufelberger" userId="28ea599266f54456" providerId="LiveId" clId="{7EEBCD59-E520-4C2B-AAF1-657FD4455426}"/>
    <pc:docChg chg="delSld">
      <pc:chgData name="Bernhard Schaufelberger" userId="28ea599266f54456" providerId="LiveId" clId="{7EEBCD59-E520-4C2B-AAF1-657FD4455426}" dt="2024-02-27T17:19:05.426" v="0" actId="2696"/>
      <pc:docMkLst>
        <pc:docMk/>
      </pc:docMkLst>
      <pc:sldChg chg="del">
        <pc:chgData name="Bernhard Schaufelberger" userId="28ea599266f54456" providerId="LiveId" clId="{7EEBCD59-E520-4C2B-AAF1-657FD4455426}" dt="2024-02-27T17:19:05.426" v="0" actId="2696"/>
        <pc:sldMkLst>
          <pc:docMk/>
          <pc:sldMk cId="1909958890" sldId="2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077137" cy="513858"/>
          </a:xfrm>
          <a:prstGeom prst="rect">
            <a:avLst/>
          </a:prstGeom>
        </p:spPr>
        <p:txBody>
          <a:bodyPr vert="horz" lIns="94759" tIns="47380" rIns="94759" bIns="47380" rtlCol="0"/>
          <a:lstStyle>
            <a:lvl1pPr algn="l">
              <a:defRPr sz="1200"/>
            </a:lvl1pPr>
          </a:lstStyle>
          <a:p>
            <a:endParaRPr lang="de-CH"/>
          </a:p>
        </p:txBody>
      </p:sp>
      <p:sp>
        <p:nvSpPr>
          <p:cNvPr id="3" name="Datumsplatzhalter 2"/>
          <p:cNvSpPr>
            <a:spLocks noGrp="1"/>
          </p:cNvSpPr>
          <p:nvPr>
            <p:ph type="dt" sz="quarter" idx="1"/>
          </p:nvPr>
        </p:nvSpPr>
        <p:spPr>
          <a:xfrm>
            <a:off x="4020506" y="1"/>
            <a:ext cx="3077137" cy="513858"/>
          </a:xfrm>
          <a:prstGeom prst="rect">
            <a:avLst/>
          </a:prstGeom>
        </p:spPr>
        <p:txBody>
          <a:bodyPr vert="horz" lIns="94759" tIns="47380" rIns="94759" bIns="47380" rtlCol="0"/>
          <a:lstStyle>
            <a:lvl1pPr algn="r">
              <a:defRPr sz="1200"/>
            </a:lvl1pPr>
          </a:lstStyle>
          <a:p>
            <a:fld id="{24245150-9099-42BB-BD52-9CD45F6F9513}" type="datetimeFigureOut">
              <a:rPr lang="de-CH" smtClean="0"/>
              <a:t>27.02.2024</a:t>
            </a:fld>
            <a:endParaRPr lang="de-CH"/>
          </a:p>
        </p:txBody>
      </p:sp>
      <p:sp>
        <p:nvSpPr>
          <p:cNvPr id="4" name="Fußzeilenplatzhalter 3"/>
          <p:cNvSpPr>
            <a:spLocks noGrp="1"/>
          </p:cNvSpPr>
          <p:nvPr>
            <p:ph type="ftr" sz="quarter" idx="2"/>
          </p:nvPr>
        </p:nvSpPr>
        <p:spPr>
          <a:xfrm>
            <a:off x="0" y="9720755"/>
            <a:ext cx="3077137" cy="513858"/>
          </a:xfrm>
          <a:prstGeom prst="rect">
            <a:avLst/>
          </a:prstGeom>
        </p:spPr>
        <p:txBody>
          <a:bodyPr vert="horz" lIns="94759" tIns="47380" rIns="94759" bIns="47380" rtlCol="0" anchor="b"/>
          <a:lstStyle>
            <a:lvl1pPr algn="l">
              <a:defRPr sz="1200"/>
            </a:lvl1pPr>
          </a:lstStyle>
          <a:p>
            <a:endParaRPr lang="de-CH"/>
          </a:p>
        </p:txBody>
      </p:sp>
      <p:sp>
        <p:nvSpPr>
          <p:cNvPr id="5" name="Foliennummernplatzhalter 4"/>
          <p:cNvSpPr>
            <a:spLocks noGrp="1"/>
          </p:cNvSpPr>
          <p:nvPr>
            <p:ph type="sldNum" sz="quarter" idx="3"/>
          </p:nvPr>
        </p:nvSpPr>
        <p:spPr>
          <a:xfrm>
            <a:off x="4020506" y="9720755"/>
            <a:ext cx="3077137" cy="513858"/>
          </a:xfrm>
          <a:prstGeom prst="rect">
            <a:avLst/>
          </a:prstGeom>
        </p:spPr>
        <p:txBody>
          <a:bodyPr vert="horz" lIns="94759" tIns="47380" rIns="94759" bIns="47380" rtlCol="0" anchor="b"/>
          <a:lstStyle>
            <a:lvl1pPr algn="r">
              <a:defRPr sz="1200"/>
            </a:lvl1pPr>
          </a:lstStyle>
          <a:p>
            <a:fld id="{76628C3E-9154-40E4-AACD-9E51FA711845}" type="slidenum">
              <a:rPr lang="de-CH" smtClean="0"/>
              <a:t>‹Nr.›</a:t>
            </a:fld>
            <a:endParaRPr lang="de-CH"/>
          </a:p>
        </p:txBody>
      </p:sp>
    </p:spTree>
    <p:extLst>
      <p:ext uri="{BB962C8B-B14F-4D97-AF65-F5344CB8AC3E}">
        <p14:creationId xmlns:p14="http://schemas.microsoft.com/office/powerpoint/2010/main" val="1825902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9040" tIns="49521" rIns="99040" bIns="49521" rtlCol="0"/>
          <a:lstStyle>
            <a:lvl1pPr algn="l">
              <a:defRPr sz="1300"/>
            </a:lvl1pPr>
          </a:lstStyle>
          <a:p>
            <a:endParaRPr lang="de-CH"/>
          </a:p>
        </p:txBody>
      </p:sp>
      <p:sp>
        <p:nvSpPr>
          <p:cNvPr id="3" name="Datumsplatzhalter 2"/>
          <p:cNvSpPr>
            <a:spLocks noGrp="1"/>
          </p:cNvSpPr>
          <p:nvPr>
            <p:ph type="dt" idx="1"/>
          </p:nvPr>
        </p:nvSpPr>
        <p:spPr>
          <a:xfrm>
            <a:off x="4021295" y="0"/>
            <a:ext cx="3076363" cy="513508"/>
          </a:xfrm>
          <a:prstGeom prst="rect">
            <a:avLst/>
          </a:prstGeom>
        </p:spPr>
        <p:txBody>
          <a:bodyPr vert="horz" lIns="99040" tIns="49521" rIns="99040" bIns="49521" rtlCol="0"/>
          <a:lstStyle>
            <a:lvl1pPr algn="r">
              <a:defRPr sz="1300"/>
            </a:lvl1pPr>
          </a:lstStyle>
          <a:p>
            <a:fld id="{DA62DB67-E468-453C-8BE4-2F35CC6F1E8C}" type="datetimeFigureOut">
              <a:rPr lang="de-CH" smtClean="0"/>
              <a:t>27.02.2024</a:t>
            </a:fld>
            <a:endParaRPr lang="de-CH"/>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0" tIns="49521" rIns="99040" bIns="49521" rtlCol="0" anchor="ctr"/>
          <a:lstStyle/>
          <a:p>
            <a:endParaRPr lang="de-CH"/>
          </a:p>
        </p:txBody>
      </p:sp>
      <p:sp>
        <p:nvSpPr>
          <p:cNvPr id="5" name="Notizenplatzhalter 4"/>
          <p:cNvSpPr>
            <a:spLocks noGrp="1"/>
          </p:cNvSpPr>
          <p:nvPr>
            <p:ph type="body" sz="quarter" idx="3"/>
          </p:nvPr>
        </p:nvSpPr>
        <p:spPr>
          <a:xfrm>
            <a:off x="709931" y="4925408"/>
            <a:ext cx="5679440" cy="4029879"/>
          </a:xfrm>
          <a:prstGeom prst="rect">
            <a:avLst/>
          </a:prstGeom>
        </p:spPr>
        <p:txBody>
          <a:bodyPr vert="horz" lIns="99040" tIns="49521" rIns="99040" bIns="49521"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9721107"/>
            <a:ext cx="3076363" cy="513507"/>
          </a:xfrm>
          <a:prstGeom prst="rect">
            <a:avLst/>
          </a:prstGeom>
        </p:spPr>
        <p:txBody>
          <a:bodyPr vert="horz" lIns="99040" tIns="49521" rIns="99040" bIns="49521" rtlCol="0" anchor="b"/>
          <a:lstStyle>
            <a:lvl1pPr algn="l">
              <a:defRPr sz="1300"/>
            </a:lvl1pPr>
          </a:lstStyle>
          <a:p>
            <a:endParaRPr lang="de-CH"/>
          </a:p>
        </p:txBody>
      </p:sp>
      <p:sp>
        <p:nvSpPr>
          <p:cNvPr id="7" name="Foliennummernplatzhalter 6"/>
          <p:cNvSpPr>
            <a:spLocks noGrp="1"/>
          </p:cNvSpPr>
          <p:nvPr>
            <p:ph type="sldNum" sz="quarter" idx="5"/>
          </p:nvPr>
        </p:nvSpPr>
        <p:spPr>
          <a:xfrm>
            <a:off x="4021295" y="9721107"/>
            <a:ext cx="3076363" cy="513507"/>
          </a:xfrm>
          <a:prstGeom prst="rect">
            <a:avLst/>
          </a:prstGeom>
        </p:spPr>
        <p:txBody>
          <a:bodyPr vert="horz" lIns="99040" tIns="49521" rIns="99040" bIns="49521" rtlCol="0" anchor="b"/>
          <a:lstStyle>
            <a:lvl1pPr algn="r">
              <a:defRPr sz="1300"/>
            </a:lvl1pPr>
          </a:lstStyle>
          <a:p>
            <a:fld id="{59FC9430-E8D7-459B-BD3F-C1A4DB828A14}" type="slidenum">
              <a:rPr lang="de-CH" smtClean="0"/>
              <a:t>‹Nr.›</a:t>
            </a:fld>
            <a:endParaRPr lang="de-CH"/>
          </a:p>
        </p:txBody>
      </p:sp>
    </p:spTree>
    <p:extLst>
      <p:ext uri="{BB962C8B-B14F-4D97-AF65-F5344CB8AC3E}">
        <p14:creationId xmlns:p14="http://schemas.microsoft.com/office/powerpoint/2010/main" val="80457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Swiss Meat People =&gt; Schweizer Fleischfachleute Wir sind eine kleine Familie und kennen uns zum Teil Schweizweit</a:t>
            </a:r>
          </a:p>
        </p:txBody>
      </p:sp>
      <p:sp>
        <p:nvSpPr>
          <p:cNvPr id="4" name="Foliennummernplatzhalter 3"/>
          <p:cNvSpPr>
            <a:spLocks noGrp="1"/>
          </p:cNvSpPr>
          <p:nvPr>
            <p:ph type="sldNum" sz="quarter" idx="10"/>
          </p:nvPr>
        </p:nvSpPr>
        <p:spPr/>
        <p:txBody>
          <a:bodyPr/>
          <a:lstStyle/>
          <a:p>
            <a:fld id="{59FC9430-E8D7-459B-BD3F-C1A4DB828A14}" type="slidenum">
              <a:rPr lang="de-CH" smtClean="0"/>
              <a:t>1</a:t>
            </a:fld>
            <a:endParaRPr lang="de-CH"/>
          </a:p>
        </p:txBody>
      </p:sp>
    </p:spTree>
    <p:extLst>
      <p:ext uri="{BB962C8B-B14F-4D97-AF65-F5344CB8AC3E}">
        <p14:creationId xmlns:p14="http://schemas.microsoft.com/office/powerpoint/2010/main" val="343554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Feinkost und Veredelung: Fleischerzeugnisse und Feinkostartikel herstellen, verpacken, deklarieren, Verkaufstheke gestalten und Verkaufsfördern präsentieren, Kundenberatung</a:t>
            </a:r>
          </a:p>
          <a:p>
            <a:endParaRPr lang="de-CH" dirty="0"/>
          </a:p>
        </p:txBody>
      </p:sp>
      <p:sp>
        <p:nvSpPr>
          <p:cNvPr id="4" name="Foliennummernplatzhalter 3"/>
          <p:cNvSpPr>
            <a:spLocks noGrp="1"/>
          </p:cNvSpPr>
          <p:nvPr>
            <p:ph type="sldNum" sz="quarter" idx="5"/>
          </p:nvPr>
        </p:nvSpPr>
        <p:spPr/>
        <p:txBody>
          <a:bodyPr/>
          <a:lstStyle/>
          <a:p>
            <a:fld id="{59FC9430-E8D7-459B-BD3F-C1A4DB828A14}" type="slidenum">
              <a:rPr lang="de-CH" smtClean="0"/>
              <a:t>10</a:t>
            </a:fld>
            <a:endParaRPr lang="de-CH"/>
          </a:p>
        </p:txBody>
      </p:sp>
    </p:spTree>
    <p:extLst>
      <p:ext uri="{BB962C8B-B14F-4D97-AF65-F5344CB8AC3E}">
        <p14:creationId xmlns:p14="http://schemas.microsoft.com/office/powerpoint/2010/main" val="3116549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Ausbildung 4 Tage Betrieb. Ein Tag GIBB Bern</a:t>
            </a:r>
          </a:p>
          <a:p>
            <a:r>
              <a:rPr lang="de-CH" dirty="0"/>
              <a:t>Berufskenntnisse: Fleischverarbeitung Qualitätssicherung, Arbeitssicherheit, Rechnen</a:t>
            </a:r>
          </a:p>
          <a:p>
            <a:r>
              <a:rPr lang="de-CH" dirty="0"/>
              <a:t>Allgemeinbildung</a:t>
            </a:r>
          </a:p>
          <a:p>
            <a:r>
              <a:rPr lang="de-CH" dirty="0"/>
              <a:t>Sport</a:t>
            </a:r>
          </a:p>
        </p:txBody>
      </p:sp>
      <p:sp>
        <p:nvSpPr>
          <p:cNvPr id="4" name="Foliennummernplatzhalter 3"/>
          <p:cNvSpPr>
            <a:spLocks noGrp="1"/>
          </p:cNvSpPr>
          <p:nvPr>
            <p:ph type="sldNum" sz="quarter" idx="5"/>
          </p:nvPr>
        </p:nvSpPr>
        <p:spPr/>
        <p:txBody>
          <a:bodyPr/>
          <a:lstStyle/>
          <a:p>
            <a:fld id="{59FC9430-E8D7-459B-BD3F-C1A4DB828A14}" type="slidenum">
              <a:rPr lang="de-CH" smtClean="0"/>
              <a:t>11</a:t>
            </a:fld>
            <a:endParaRPr lang="de-CH"/>
          </a:p>
        </p:txBody>
      </p:sp>
    </p:spTree>
    <p:extLst>
      <p:ext uri="{BB962C8B-B14F-4D97-AF65-F5344CB8AC3E}">
        <p14:creationId xmlns:p14="http://schemas.microsoft.com/office/powerpoint/2010/main" val="321879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3 Kurse im ABZ Spiez</a:t>
            </a:r>
          </a:p>
        </p:txBody>
      </p:sp>
      <p:sp>
        <p:nvSpPr>
          <p:cNvPr id="4" name="Foliennummernplatzhalter 3"/>
          <p:cNvSpPr>
            <a:spLocks noGrp="1"/>
          </p:cNvSpPr>
          <p:nvPr>
            <p:ph type="sldNum" sz="quarter" idx="5"/>
          </p:nvPr>
        </p:nvSpPr>
        <p:spPr/>
        <p:txBody>
          <a:bodyPr/>
          <a:lstStyle/>
          <a:p>
            <a:fld id="{59FC9430-E8D7-459B-BD3F-C1A4DB828A14}" type="slidenum">
              <a:rPr lang="de-CH" smtClean="0"/>
              <a:t>12</a:t>
            </a:fld>
            <a:endParaRPr lang="de-CH"/>
          </a:p>
        </p:txBody>
      </p:sp>
    </p:spTree>
    <p:extLst>
      <p:ext uri="{BB962C8B-B14F-4D97-AF65-F5344CB8AC3E}">
        <p14:creationId xmlns:p14="http://schemas.microsoft.com/office/powerpoint/2010/main" val="350991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EBA 2 jährige Lehre </a:t>
            </a:r>
            <a:r>
              <a:rPr lang="de-CH" dirty="0" err="1"/>
              <a:t>parxiaorientiert</a:t>
            </a:r>
            <a:r>
              <a:rPr lang="de-CH" dirty="0"/>
              <a:t> </a:t>
            </a:r>
          </a:p>
        </p:txBody>
      </p:sp>
      <p:sp>
        <p:nvSpPr>
          <p:cNvPr id="4" name="Foliennummernplatzhalter 3"/>
          <p:cNvSpPr>
            <a:spLocks noGrp="1"/>
          </p:cNvSpPr>
          <p:nvPr>
            <p:ph type="sldNum" sz="quarter" idx="5"/>
          </p:nvPr>
        </p:nvSpPr>
        <p:spPr/>
        <p:txBody>
          <a:bodyPr/>
          <a:lstStyle/>
          <a:p>
            <a:fld id="{59FC9430-E8D7-459B-BD3F-C1A4DB828A14}" type="slidenum">
              <a:rPr lang="de-CH" smtClean="0"/>
              <a:t>13</a:t>
            </a:fld>
            <a:endParaRPr lang="de-CH"/>
          </a:p>
        </p:txBody>
      </p:sp>
    </p:spTree>
    <p:extLst>
      <p:ext uri="{BB962C8B-B14F-4D97-AF65-F5344CB8AC3E}">
        <p14:creationId xmlns:p14="http://schemas.microsoft.com/office/powerpoint/2010/main" val="51495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Ist </a:t>
            </a:r>
            <a:r>
              <a:rPr lang="de-CH" dirty="0" err="1"/>
              <a:t>ändlich</a:t>
            </a:r>
            <a:r>
              <a:rPr lang="de-CH" dirty="0"/>
              <a:t> aufgebaut wie die dreijährige Lehre einfach viel mehr Gewicht auf die Praxis </a:t>
            </a:r>
            <a:r>
              <a:rPr lang="de-CH" dirty="0" err="1"/>
              <a:t>geleget</a:t>
            </a:r>
            <a:r>
              <a:rPr lang="de-CH" dirty="0"/>
              <a:t> </a:t>
            </a:r>
          </a:p>
        </p:txBody>
      </p:sp>
      <p:sp>
        <p:nvSpPr>
          <p:cNvPr id="4" name="Foliennummernplatzhalter 3"/>
          <p:cNvSpPr>
            <a:spLocks noGrp="1"/>
          </p:cNvSpPr>
          <p:nvPr>
            <p:ph type="sldNum" sz="quarter" idx="5"/>
          </p:nvPr>
        </p:nvSpPr>
        <p:spPr/>
        <p:txBody>
          <a:bodyPr/>
          <a:lstStyle/>
          <a:p>
            <a:fld id="{59FC9430-E8D7-459B-BD3F-C1A4DB828A14}" type="slidenum">
              <a:rPr lang="de-CH" smtClean="0"/>
              <a:t>14</a:t>
            </a:fld>
            <a:endParaRPr lang="de-CH"/>
          </a:p>
        </p:txBody>
      </p:sp>
    </p:spTree>
    <p:extLst>
      <p:ext uri="{BB962C8B-B14F-4D97-AF65-F5344CB8AC3E}">
        <p14:creationId xmlns:p14="http://schemas.microsoft.com/office/powerpoint/2010/main" val="178883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Ausbildung 4 Tage Betrieb. Ein Tag GIBB Bern</a:t>
            </a:r>
          </a:p>
          <a:p>
            <a:r>
              <a:rPr lang="de-CH" dirty="0"/>
              <a:t>Berufskenntnisse: Fleischverarbeitung Qualitätssicherung, Arbeitssicherheit, Rechnen</a:t>
            </a:r>
          </a:p>
          <a:p>
            <a:r>
              <a:rPr lang="de-CH" dirty="0"/>
              <a:t>Allgemeinbildung</a:t>
            </a:r>
          </a:p>
          <a:p>
            <a:r>
              <a:rPr lang="de-CH" dirty="0"/>
              <a:t>Sport</a:t>
            </a:r>
          </a:p>
          <a:p>
            <a:endParaRPr lang="de-CH" dirty="0"/>
          </a:p>
        </p:txBody>
      </p:sp>
      <p:sp>
        <p:nvSpPr>
          <p:cNvPr id="4" name="Foliennummernplatzhalter 3"/>
          <p:cNvSpPr>
            <a:spLocks noGrp="1"/>
          </p:cNvSpPr>
          <p:nvPr>
            <p:ph type="sldNum" sz="quarter" idx="5"/>
          </p:nvPr>
        </p:nvSpPr>
        <p:spPr/>
        <p:txBody>
          <a:bodyPr/>
          <a:lstStyle/>
          <a:p>
            <a:fld id="{59FC9430-E8D7-459B-BD3F-C1A4DB828A14}" type="slidenum">
              <a:rPr lang="de-CH" smtClean="0"/>
              <a:t>15</a:t>
            </a:fld>
            <a:endParaRPr lang="de-CH"/>
          </a:p>
        </p:txBody>
      </p:sp>
    </p:spTree>
    <p:extLst>
      <p:ext uri="{BB962C8B-B14F-4D97-AF65-F5344CB8AC3E}">
        <p14:creationId xmlns:p14="http://schemas.microsoft.com/office/powerpoint/2010/main" val="520258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EBA Geht auch im ABZ Spiez in den Kurs 2 Kurse </a:t>
            </a:r>
          </a:p>
        </p:txBody>
      </p:sp>
      <p:sp>
        <p:nvSpPr>
          <p:cNvPr id="4" name="Foliennummernplatzhalter 3"/>
          <p:cNvSpPr>
            <a:spLocks noGrp="1"/>
          </p:cNvSpPr>
          <p:nvPr>
            <p:ph type="sldNum" sz="quarter" idx="5"/>
          </p:nvPr>
        </p:nvSpPr>
        <p:spPr/>
        <p:txBody>
          <a:bodyPr/>
          <a:lstStyle/>
          <a:p>
            <a:fld id="{59FC9430-E8D7-459B-BD3F-C1A4DB828A14}" type="slidenum">
              <a:rPr lang="de-CH" smtClean="0"/>
              <a:t>16</a:t>
            </a:fld>
            <a:endParaRPr lang="de-CH"/>
          </a:p>
        </p:txBody>
      </p:sp>
    </p:spTree>
    <p:extLst>
      <p:ext uri="{BB962C8B-B14F-4D97-AF65-F5344CB8AC3E}">
        <p14:creationId xmlns:p14="http://schemas.microsoft.com/office/powerpoint/2010/main" val="2845676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9FC9430-E8D7-459B-BD3F-C1A4DB828A14}" type="slidenum">
              <a:rPr lang="de-CH" smtClean="0"/>
              <a:t>17</a:t>
            </a:fld>
            <a:endParaRPr lang="de-CH"/>
          </a:p>
        </p:txBody>
      </p:sp>
    </p:spTree>
    <p:extLst>
      <p:ext uri="{BB962C8B-B14F-4D97-AF65-F5344CB8AC3E}">
        <p14:creationId xmlns:p14="http://schemas.microsoft.com/office/powerpoint/2010/main" val="608634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9FC9430-E8D7-459B-BD3F-C1A4DB828A14}" type="slidenum">
              <a:rPr lang="de-CH" smtClean="0"/>
              <a:t>18</a:t>
            </a:fld>
            <a:endParaRPr lang="de-CH"/>
          </a:p>
        </p:txBody>
      </p:sp>
    </p:spTree>
    <p:extLst>
      <p:ext uri="{BB962C8B-B14F-4D97-AF65-F5344CB8AC3E}">
        <p14:creationId xmlns:p14="http://schemas.microsoft.com/office/powerpoint/2010/main" val="334515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Lieb Schülerinnen und Schüler geschätzte Lehrerpersonen herzlichen Dank, dass ich Euch den vielseitigen Beruf der Fleischfachleute vorstellen darf.</a:t>
            </a:r>
          </a:p>
        </p:txBody>
      </p:sp>
      <p:sp>
        <p:nvSpPr>
          <p:cNvPr id="4" name="Foliennummernplatzhalter 3"/>
          <p:cNvSpPr>
            <a:spLocks noGrp="1"/>
          </p:cNvSpPr>
          <p:nvPr>
            <p:ph type="sldNum" sz="quarter" idx="10"/>
          </p:nvPr>
        </p:nvSpPr>
        <p:spPr/>
        <p:txBody>
          <a:bodyPr/>
          <a:lstStyle/>
          <a:p>
            <a:fld id="{59FC9430-E8D7-459B-BD3F-C1A4DB828A14}" type="slidenum">
              <a:rPr lang="de-CH" smtClean="0"/>
              <a:t>2</a:t>
            </a:fld>
            <a:endParaRPr lang="de-CH"/>
          </a:p>
        </p:txBody>
      </p:sp>
    </p:spTree>
    <p:extLst>
      <p:ext uri="{BB962C8B-B14F-4D97-AF65-F5344CB8AC3E}">
        <p14:creationId xmlns:p14="http://schemas.microsoft.com/office/powerpoint/2010/main" val="488943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Gewinnung (Schlachtung)  Tierethik Korrekter Umgang mit Tieren</a:t>
            </a:r>
          </a:p>
          <a:p>
            <a:endParaRPr lang="de-CH" dirty="0"/>
          </a:p>
          <a:p>
            <a:r>
              <a:rPr lang="de-CH" dirty="0"/>
              <a:t>Verarbeitung  Produktion von Würsten Schinken Trockenfleisch Tagesplatten</a:t>
            </a:r>
          </a:p>
          <a:p>
            <a:endParaRPr lang="de-CH" dirty="0"/>
          </a:p>
          <a:p>
            <a:r>
              <a:rPr lang="de-CH" dirty="0"/>
              <a:t>Fachrichtung Feinkost und Veredelung Platten legen Bedienung </a:t>
            </a:r>
            <a:r>
              <a:rPr lang="de-CH" dirty="0" err="1"/>
              <a:t>Träteurprodukten</a:t>
            </a:r>
            <a:r>
              <a:rPr lang="de-CH" dirty="0"/>
              <a:t> Theke präsentieren Verkaufen</a:t>
            </a:r>
          </a:p>
        </p:txBody>
      </p:sp>
      <p:sp>
        <p:nvSpPr>
          <p:cNvPr id="4" name="Foliennummernplatzhalter 3"/>
          <p:cNvSpPr>
            <a:spLocks noGrp="1"/>
          </p:cNvSpPr>
          <p:nvPr>
            <p:ph type="sldNum" sz="quarter" idx="5"/>
          </p:nvPr>
        </p:nvSpPr>
        <p:spPr/>
        <p:txBody>
          <a:bodyPr/>
          <a:lstStyle/>
          <a:p>
            <a:fld id="{59FC9430-E8D7-459B-BD3F-C1A4DB828A14}" type="slidenum">
              <a:rPr lang="de-CH" smtClean="0"/>
              <a:t>3</a:t>
            </a:fld>
            <a:endParaRPr lang="de-CH"/>
          </a:p>
        </p:txBody>
      </p:sp>
    </p:spTree>
    <p:extLst>
      <p:ext uri="{BB962C8B-B14F-4D97-AF65-F5344CB8AC3E}">
        <p14:creationId xmlns:p14="http://schemas.microsoft.com/office/powerpoint/2010/main" val="797908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Gewinnung Von der Tierethik bis hin zum verarbeiten der Tierhälften und ein Teil der Wursterei.</a:t>
            </a:r>
          </a:p>
        </p:txBody>
      </p:sp>
      <p:sp>
        <p:nvSpPr>
          <p:cNvPr id="4" name="Foliennummernplatzhalter 3"/>
          <p:cNvSpPr>
            <a:spLocks noGrp="1"/>
          </p:cNvSpPr>
          <p:nvPr>
            <p:ph type="sldNum" sz="quarter" idx="5"/>
          </p:nvPr>
        </p:nvSpPr>
        <p:spPr/>
        <p:txBody>
          <a:bodyPr/>
          <a:lstStyle/>
          <a:p>
            <a:fld id="{59FC9430-E8D7-459B-BD3F-C1A4DB828A14}" type="slidenum">
              <a:rPr lang="de-CH" smtClean="0"/>
              <a:t>4</a:t>
            </a:fld>
            <a:endParaRPr lang="de-CH"/>
          </a:p>
        </p:txBody>
      </p:sp>
    </p:spTree>
    <p:extLst>
      <p:ext uri="{BB962C8B-B14F-4D97-AF65-F5344CB8AC3E}">
        <p14:creationId xmlns:p14="http://schemas.microsoft.com/office/powerpoint/2010/main" val="415255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Verarbeitung Von der Tierhälfte über die Wursterei bis hin zu Tagesplatten </a:t>
            </a:r>
          </a:p>
        </p:txBody>
      </p:sp>
      <p:sp>
        <p:nvSpPr>
          <p:cNvPr id="4" name="Foliennummernplatzhalter 3"/>
          <p:cNvSpPr>
            <a:spLocks noGrp="1"/>
          </p:cNvSpPr>
          <p:nvPr>
            <p:ph type="sldNum" sz="quarter" idx="5"/>
          </p:nvPr>
        </p:nvSpPr>
        <p:spPr/>
        <p:txBody>
          <a:bodyPr/>
          <a:lstStyle/>
          <a:p>
            <a:fld id="{59FC9430-E8D7-459B-BD3F-C1A4DB828A14}" type="slidenum">
              <a:rPr lang="de-CH" smtClean="0"/>
              <a:t>5</a:t>
            </a:fld>
            <a:endParaRPr lang="de-CH"/>
          </a:p>
        </p:txBody>
      </p:sp>
    </p:spTree>
    <p:extLst>
      <p:ext uri="{BB962C8B-B14F-4D97-AF65-F5344CB8AC3E}">
        <p14:creationId xmlns:p14="http://schemas.microsoft.com/office/powerpoint/2010/main" val="2224576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Feinkost und Veredelung über die Tagesplatten bis hin zu den kalten Platten…..</a:t>
            </a:r>
          </a:p>
        </p:txBody>
      </p:sp>
      <p:sp>
        <p:nvSpPr>
          <p:cNvPr id="4" name="Foliennummernplatzhalter 3"/>
          <p:cNvSpPr>
            <a:spLocks noGrp="1"/>
          </p:cNvSpPr>
          <p:nvPr>
            <p:ph type="sldNum" sz="quarter" idx="5"/>
          </p:nvPr>
        </p:nvSpPr>
        <p:spPr/>
        <p:txBody>
          <a:bodyPr/>
          <a:lstStyle/>
          <a:p>
            <a:fld id="{59FC9430-E8D7-459B-BD3F-C1A4DB828A14}" type="slidenum">
              <a:rPr lang="de-CH" smtClean="0"/>
              <a:t>6</a:t>
            </a:fld>
            <a:endParaRPr lang="de-CH"/>
          </a:p>
        </p:txBody>
      </p:sp>
    </p:spTree>
    <p:extLst>
      <p:ext uri="{BB962C8B-B14F-4D97-AF65-F5344CB8AC3E}">
        <p14:creationId xmlns:p14="http://schemas.microsoft.com/office/powerpoint/2010/main" val="208803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Pflichtteil die oberen Zeilen muss jeder Lernender theoretisch kennen und machen können. Woher kommt das Teilstück, was machen wir mit den Fleischstücken, wie funktioniert die Wursterei, Hygienevorgaben, Arbeitssicherheit…….</a:t>
            </a:r>
          </a:p>
          <a:p>
            <a:endParaRPr lang="de-CH" dirty="0"/>
          </a:p>
          <a:p>
            <a:r>
              <a:rPr lang="de-CH" dirty="0"/>
              <a:t>Die Einzelnen Fachrichtungen schauen wir gleich an</a:t>
            </a:r>
          </a:p>
        </p:txBody>
      </p:sp>
      <p:sp>
        <p:nvSpPr>
          <p:cNvPr id="4" name="Foliennummernplatzhalter 3"/>
          <p:cNvSpPr>
            <a:spLocks noGrp="1"/>
          </p:cNvSpPr>
          <p:nvPr>
            <p:ph type="sldNum" sz="quarter" idx="5"/>
          </p:nvPr>
        </p:nvSpPr>
        <p:spPr/>
        <p:txBody>
          <a:bodyPr/>
          <a:lstStyle/>
          <a:p>
            <a:fld id="{59FC9430-E8D7-459B-BD3F-C1A4DB828A14}" type="slidenum">
              <a:rPr lang="de-CH" smtClean="0"/>
              <a:t>7</a:t>
            </a:fld>
            <a:endParaRPr lang="de-CH"/>
          </a:p>
        </p:txBody>
      </p:sp>
    </p:spTree>
    <p:extLst>
      <p:ext uri="{BB962C8B-B14F-4D97-AF65-F5344CB8AC3E}">
        <p14:creationId xmlns:p14="http://schemas.microsoft.com/office/powerpoint/2010/main" val="390828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Gewinnung: Gesetzliche Vorgaben, Vieh Einkauf, Betäubung, Nebenprodukte bearbeiten</a:t>
            </a:r>
          </a:p>
          <a:p>
            <a:endParaRPr lang="de-CH" dirty="0"/>
          </a:p>
        </p:txBody>
      </p:sp>
      <p:sp>
        <p:nvSpPr>
          <p:cNvPr id="4" name="Foliennummernplatzhalter 3"/>
          <p:cNvSpPr>
            <a:spLocks noGrp="1"/>
          </p:cNvSpPr>
          <p:nvPr>
            <p:ph type="sldNum" sz="quarter" idx="5"/>
          </p:nvPr>
        </p:nvSpPr>
        <p:spPr/>
        <p:txBody>
          <a:bodyPr/>
          <a:lstStyle/>
          <a:p>
            <a:fld id="{59FC9430-E8D7-459B-BD3F-C1A4DB828A14}" type="slidenum">
              <a:rPr lang="de-CH" smtClean="0"/>
              <a:t>8</a:t>
            </a:fld>
            <a:endParaRPr lang="de-CH"/>
          </a:p>
        </p:txBody>
      </p:sp>
    </p:spTree>
    <p:extLst>
      <p:ext uri="{BB962C8B-B14F-4D97-AF65-F5344CB8AC3E}">
        <p14:creationId xmlns:p14="http://schemas.microsoft.com/office/powerpoint/2010/main" val="262096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Veredelung: Rohmaterial Verwendung für Brüh-, Koch- oder Rohwurst, Koch- oder </a:t>
            </a:r>
            <a:r>
              <a:rPr lang="de-CH" dirty="0" err="1"/>
              <a:t>Rohpöckelerzeugnisse</a:t>
            </a:r>
            <a:r>
              <a:rPr lang="de-CH" dirty="0"/>
              <a:t>, Küchen- und Pfannenfertige Erzeugnisse Tagesplatten</a:t>
            </a:r>
          </a:p>
          <a:p>
            <a:endParaRPr lang="de-CH" dirty="0"/>
          </a:p>
          <a:p>
            <a:endParaRPr lang="de-CH" dirty="0"/>
          </a:p>
        </p:txBody>
      </p:sp>
      <p:sp>
        <p:nvSpPr>
          <p:cNvPr id="4" name="Foliennummernplatzhalter 3"/>
          <p:cNvSpPr>
            <a:spLocks noGrp="1"/>
          </p:cNvSpPr>
          <p:nvPr>
            <p:ph type="sldNum" sz="quarter" idx="5"/>
          </p:nvPr>
        </p:nvSpPr>
        <p:spPr/>
        <p:txBody>
          <a:bodyPr/>
          <a:lstStyle/>
          <a:p>
            <a:fld id="{59FC9430-E8D7-459B-BD3F-C1A4DB828A14}" type="slidenum">
              <a:rPr lang="de-CH" smtClean="0"/>
              <a:t>9</a:t>
            </a:fld>
            <a:endParaRPr lang="de-CH"/>
          </a:p>
        </p:txBody>
      </p:sp>
    </p:spTree>
    <p:extLst>
      <p:ext uri="{BB962C8B-B14F-4D97-AF65-F5344CB8AC3E}">
        <p14:creationId xmlns:p14="http://schemas.microsoft.com/office/powerpoint/2010/main" val="1361623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0" baseline="0">
                <a:solidFill>
                  <a:schemeClr val="tx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1CB5F265-7A86-491C-BAE3-7F2B0209B4B3}" type="datetime1">
              <a:rPr lang="en-US" smtClean="0"/>
              <a:t>2/27/2024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
        <p:nvSpPr>
          <p:cNvPr id="11" name="Rectangle 10"/>
          <p:cNvSpPr/>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446" y="108276"/>
            <a:ext cx="1234725" cy="766019"/>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235E59F-4435-464F-AA62-756856C718EA}" type="datetime1">
              <a:rPr lang="en-US" smtClean="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29C5ECE-30BE-4B8D-BF70-2707B386B5C3}" type="datetime1">
              <a:rPr lang="en-US" smtClean="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2FEC232-7B45-4959-8A4B-7FC57C10C7F2}" type="datetime1">
              <a:rPr lang="en-US" smtClean="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60421" y="6180137"/>
            <a:ext cx="914400" cy="593725"/>
          </a:xfrm>
        </p:spPr>
        <p:txBody>
          <a:bodyPr/>
          <a:lstStyle/>
          <a:p>
            <a:fld id="{4FAB73BC-B049-4115-A692-8D63A059BFB8}" type="slidenum">
              <a:rPr lang="en-US" dirty="0"/>
              <a:t>‹Nr.›</a:t>
            </a:fld>
            <a:endParaRPr lang="en-US"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70" y="88133"/>
            <a:ext cx="991351" cy="61503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de-DE"/>
              <a:t>Titelmasterformat durch Klicken bearbeiten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52DB046C-7644-49FB-8A36-841EE55DDF37}" type="datetime1">
              <a:rPr lang="en-US" smtClean="0"/>
              <a:t>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
        <p:nvSpPr>
          <p:cNvPr id="8" name="Rectangle 7"/>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26A0207-0046-428B-9DCC-D302496B1DFC}" type="datetime1">
              <a:rPr lang="en-US" smtClean="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1261872" y="1721606"/>
            <a:ext cx="4480560" cy="731520"/>
          </a:xfrm>
        </p:spPr>
        <p:txBody>
          <a:bodyPr anchor="b">
            <a:normAutofit/>
          </a:bodyPr>
          <a:lstStyle>
            <a:lvl1pPr marL="0" indent="0">
              <a:spcBef>
                <a:spcPts val="0"/>
              </a:spcBef>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 Placeholder 4"/>
          <p:cNvSpPr>
            <a:spLocks noGrp="1"/>
          </p:cNvSpPr>
          <p:nvPr>
            <p:ph type="body" sz="quarter" idx="3"/>
          </p:nvPr>
        </p:nvSpPr>
        <p:spPr>
          <a:xfrm>
            <a:off x="6126480" y="1721606"/>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de-DE"/>
              <a:t>Textmasterformat bearbeiten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9E6339E-AC90-440B-9564-AD106EDD46B3}" type="datetime1">
              <a:rPr lang="en-US" smtClean="0"/>
              <a:t>2/27/2024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DF6C0A6A-FB63-4F07-B9A4-27B75EB22554}" type="datetime1">
              <a:rPr lang="en-US" smtClean="0"/>
              <a:t>2/27/2024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2F8CF-26BD-40FA-86EF-CB0296033AED}" type="datetime1">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1" baseline="0"/>
            </a:lvl1pPr>
          </a:lstStyle>
          <a:p>
            <a:r>
              <a:rPr lang="de-DE"/>
              <a:t>Titelmasterformat durch Klicken bearbeiten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e Placeholder 4"/>
          <p:cNvSpPr>
            <a:spLocks noGrp="1"/>
          </p:cNvSpPr>
          <p:nvPr>
            <p:ph type="dt" sz="half" idx="10"/>
          </p:nvPr>
        </p:nvSpPr>
        <p:spPr/>
        <p:txBody>
          <a:bodyPr/>
          <a:lstStyle/>
          <a:p>
            <a:fld id="{0FA6A37B-818B-4014-814E-5034EB1E888C}" type="datetime1">
              <a:rPr lang="en-US" smtClean="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rgbClr val="FFFFFF"/>
                </a:solidFill>
              </a:defRPr>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e Placeholder 4"/>
          <p:cNvSpPr>
            <a:spLocks noGrp="1"/>
          </p:cNvSpPr>
          <p:nvPr>
            <p:ph type="dt" sz="half" idx="10"/>
          </p:nvPr>
        </p:nvSpPr>
        <p:spPr/>
        <p:txBody>
          <a:bodyPr/>
          <a:lstStyle/>
          <a:p>
            <a:fld id="{C436BD82-5A68-4C23-86D6-EF6BFCB8BB11}" type="datetime1">
              <a:rPr lang="en-US" smtClean="0"/>
              <a:t>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62393"/>
            <a:ext cx="9692640" cy="1428929"/>
          </a:xfrm>
          <a:prstGeom prst="rect">
            <a:avLst/>
          </a:prstGeom>
        </p:spPr>
        <p:txBody>
          <a:bodyPr vert="horz" lIns="91440" tIns="27432" rIns="91440" bIns="45720" rtlCol="0" anchor="b">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100" b="0">
                <a:solidFill>
                  <a:schemeClr val="tx2">
                    <a:lumMod val="40000"/>
                    <a:lumOff val="60000"/>
                  </a:schemeClr>
                </a:solidFill>
              </a:defRPr>
            </a:lvl1pPr>
          </a:lstStyle>
          <a:p>
            <a:fld id="{F7677E7C-7980-469F-8196-604B96368E22}" type="datetime1">
              <a:rPr lang="en-US" smtClean="0"/>
              <a:t>2/27/2024</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mj-lt"/>
              </a:defRPr>
            </a:lvl1pPr>
          </a:lstStyle>
          <a:p>
            <a:fld id="{4FAB73BC-B049-4115-A692-8D63A059BFB8}" type="slidenum">
              <a:rPr lang="en-US" dirty="0"/>
              <a:pPr/>
              <a:t>‹Nr.›</a:t>
            </a:fld>
            <a:endParaRPr lang="en-US" dirty="0"/>
          </a:p>
        </p:txBody>
      </p:sp>
      <p:pic>
        <p:nvPicPr>
          <p:cNvPr id="8" name="Grafik 7"/>
          <p:cNvPicPr>
            <a:picLocks noChangeAspect="1"/>
          </p:cNvPicPr>
          <p:nvPr userDrawn="1"/>
        </p:nvPicPr>
        <p:blipFill>
          <a:blip r:embed="rId13"/>
          <a:stretch>
            <a:fillRect/>
          </a:stretch>
        </p:blipFill>
        <p:spPr>
          <a:xfrm rot="16200000">
            <a:off x="9135900" y="3119460"/>
            <a:ext cx="5228281" cy="572400"/>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metzgerei-schaufelberger.ch/"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CH" dirty="0"/>
          </a:p>
        </p:txBody>
      </p:sp>
      <p:sp>
        <p:nvSpPr>
          <p:cNvPr id="3" name="Untertitel 2"/>
          <p:cNvSpPr>
            <a:spLocks noGrp="1"/>
          </p:cNvSpPr>
          <p:nvPr>
            <p:ph type="subTitle" idx="1"/>
          </p:nvPr>
        </p:nvSpPr>
        <p:spPr/>
        <p:txBody>
          <a:bodyPr/>
          <a:lstStyle/>
          <a:p>
            <a:endParaRPr lang="de-CH" dirty="0"/>
          </a:p>
        </p:txBody>
      </p:sp>
      <p:pic>
        <p:nvPicPr>
          <p:cNvPr id="10" name="Grafik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3273" y="1"/>
            <a:ext cx="9746855" cy="6857999"/>
          </a:xfrm>
          <a:prstGeom prst="rect">
            <a:avLst/>
          </a:prstGeom>
        </p:spPr>
      </p:pic>
      <p:sp>
        <p:nvSpPr>
          <p:cNvPr id="4" name="Rechteck 3"/>
          <p:cNvSpPr/>
          <p:nvPr/>
        </p:nvSpPr>
        <p:spPr>
          <a:xfrm>
            <a:off x="0" y="0"/>
            <a:ext cx="525294" cy="6858000"/>
          </a:xfrm>
          <a:prstGeom prst="rect">
            <a:avLst/>
          </a:prstGeom>
          <a:solidFill>
            <a:srgbClr val="050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5"/>
          <p:cNvSpPr/>
          <p:nvPr/>
        </p:nvSpPr>
        <p:spPr>
          <a:xfrm>
            <a:off x="10758791" y="43199"/>
            <a:ext cx="1342418" cy="890656"/>
          </a:xfrm>
          <a:prstGeom prst="rect">
            <a:avLst/>
          </a:prstGeom>
          <a:solidFill>
            <a:srgbClr val="050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60974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a:t>Feinkost und Veredelung</a:t>
            </a:r>
            <a:br>
              <a:rPr lang="de-CH" dirty="0"/>
            </a:br>
            <a:r>
              <a:rPr lang="de-CH" b="0" dirty="0"/>
              <a:t>KOMMUNIKATIV UND KREATIV</a:t>
            </a:r>
            <a:endParaRPr lang="de-CH" dirty="0"/>
          </a:p>
        </p:txBody>
      </p:sp>
      <p:sp>
        <p:nvSpPr>
          <p:cNvPr id="3" name="Inhaltsplatzhalter 2"/>
          <p:cNvSpPr>
            <a:spLocks noGrp="1"/>
          </p:cNvSpPr>
          <p:nvPr>
            <p:ph idx="1"/>
          </p:nvPr>
        </p:nvSpPr>
        <p:spPr/>
        <p:txBody>
          <a:bodyPr/>
          <a:lstStyle/>
          <a:p>
            <a:r>
              <a:rPr lang="de-CH" dirty="0"/>
              <a:t>In der Fachrichtung Feinkost und Veredelung wird man zum Profi für die Herstellung von kalten Platten, Fertiggerichten und </a:t>
            </a:r>
            <a:r>
              <a:rPr lang="de-CH" dirty="0" err="1"/>
              <a:t>Traiteur</a:t>
            </a:r>
            <a:r>
              <a:rPr lang="de-CH" dirty="0"/>
              <a:t>-Produkten. Zu den Hauptaufgaben gehören das Erstellen und Gestalten der Warentheke, sowie das Einsetzen der passenden Werbemassnahmen.</a:t>
            </a:r>
          </a:p>
        </p:txBody>
      </p:sp>
      <p:graphicFrame>
        <p:nvGraphicFramePr>
          <p:cNvPr id="7" name="Objekt 6"/>
          <p:cNvGraphicFramePr>
            <a:graphicFrameLocks noChangeAspect="1"/>
          </p:cNvGraphicFramePr>
          <p:nvPr>
            <p:extLst>
              <p:ext uri="{D42A27DB-BD31-4B8C-83A1-F6EECF244321}">
                <p14:modId xmlns:p14="http://schemas.microsoft.com/office/powerpoint/2010/main" val="306364267"/>
              </p:ext>
            </p:extLst>
          </p:nvPr>
        </p:nvGraphicFramePr>
        <p:xfrm>
          <a:off x="1261872" y="3394301"/>
          <a:ext cx="9852442" cy="3250565"/>
        </p:xfrm>
        <a:graphic>
          <a:graphicData uri="http://schemas.openxmlformats.org/presentationml/2006/ole">
            <mc:AlternateContent xmlns:mc="http://schemas.openxmlformats.org/markup-compatibility/2006">
              <mc:Choice xmlns:v="urn:schemas-microsoft-com:vml" Requires="v">
                <p:oleObj name="Dokument" r:id="rId3" imgW="9422841" imgH="3180765" progId="Word.Document.12">
                  <p:embed/>
                </p:oleObj>
              </mc:Choice>
              <mc:Fallback>
                <p:oleObj name="Dokument" r:id="rId3" imgW="9422841" imgH="3180765" progId="Word.Document.12">
                  <p:embed/>
                  <p:pic>
                    <p:nvPicPr>
                      <p:cNvPr id="7" name="Objekt 6"/>
                      <p:cNvPicPr/>
                      <p:nvPr/>
                    </p:nvPicPr>
                    <p:blipFill>
                      <a:blip r:embed="rId4"/>
                      <a:stretch>
                        <a:fillRect/>
                      </a:stretch>
                    </p:blipFill>
                    <p:spPr>
                      <a:xfrm>
                        <a:off x="1261872" y="3394301"/>
                        <a:ext cx="9852442" cy="3250565"/>
                      </a:xfrm>
                      <a:prstGeom prst="rect">
                        <a:avLst/>
                      </a:prstGeom>
                    </p:spPr>
                  </p:pic>
                </p:oleObj>
              </mc:Fallback>
            </mc:AlternateContent>
          </a:graphicData>
        </a:graphic>
      </p:graphicFrame>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10</a:t>
            </a:fld>
            <a:endParaRPr lang="en-US" dirty="0"/>
          </a:p>
        </p:txBody>
      </p:sp>
    </p:spTree>
    <p:extLst>
      <p:ext uri="{BB962C8B-B14F-4D97-AF65-F5344CB8AC3E}">
        <p14:creationId xmlns:p14="http://schemas.microsoft.com/office/powerpoint/2010/main" val="2569803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Wie ist die Ausbildung aufgebaut?</a:t>
            </a:r>
          </a:p>
        </p:txBody>
      </p:sp>
      <p:sp>
        <p:nvSpPr>
          <p:cNvPr id="3" name="Inhaltsplatzhalter 2"/>
          <p:cNvSpPr>
            <a:spLocks noGrp="1"/>
          </p:cNvSpPr>
          <p:nvPr>
            <p:ph idx="1"/>
          </p:nvPr>
        </p:nvSpPr>
        <p:spPr/>
        <p:txBody>
          <a:bodyPr>
            <a:normAutofit lnSpcReduction="10000"/>
          </a:bodyPr>
          <a:lstStyle/>
          <a:p>
            <a:r>
              <a:rPr lang="de-CH" sz="2400" b="1" dirty="0"/>
              <a:t>Lernort Betrieb</a:t>
            </a:r>
          </a:p>
          <a:p>
            <a:pPr lvl="1"/>
            <a:r>
              <a:rPr lang="de-CH" dirty="0"/>
              <a:t>Die Bildung in beruflicher Praxis im Betrieb umfasst über die ganze Dauer der beruflichen Grundbildung im Durchschnitt 4 Tage pro Woche</a:t>
            </a:r>
          </a:p>
          <a:p>
            <a:r>
              <a:rPr lang="de-CH" sz="2400" b="1" dirty="0"/>
              <a:t>Lernort Berufsfachschule</a:t>
            </a:r>
          </a:p>
          <a:p>
            <a:pPr lvl="1"/>
            <a:r>
              <a:rPr lang="de-CH" dirty="0"/>
              <a:t>Der obligatorische Unterricht an der Berufsfachschule umfasst 1080 Lektionen. </a:t>
            </a:r>
          </a:p>
          <a:p>
            <a:pPr lvl="1"/>
            <a:r>
              <a:rPr lang="de-CH" dirty="0"/>
              <a:t>Diese wird unterteilt in:</a:t>
            </a:r>
          </a:p>
          <a:p>
            <a:pPr lvl="2"/>
            <a:r>
              <a:rPr lang="de-CH" dirty="0"/>
              <a:t>Berufskenntnisse</a:t>
            </a:r>
          </a:p>
          <a:p>
            <a:pPr lvl="3"/>
            <a:r>
              <a:rPr lang="de-CH" dirty="0"/>
              <a:t>Verarbeiten von Fleisch 				280 Lektionen</a:t>
            </a:r>
          </a:p>
          <a:p>
            <a:pPr lvl="3"/>
            <a:r>
              <a:rPr lang="de-CH" dirty="0"/>
              <a:t>Sicherstellen der Nachhaltigkeit und der Qualitätsvorgaben	120 Lektionen</a:t>
            </a:r>
          </a:p>
          <a:p>
            <a:pPr lvl="3"/>
            <a:r>
              <a:rPr lang="de-CH" dirty="0"/>
              <a:t>Gewinnen von Fleisch; Herstellen von Fleischzubereitungen</a:t>
            </a:r>
          </a:p>
          <a:p>
            <a:pPr marL="987425" lvl="3" indent="0">
              <a:buNone/>
            </a:pPr>
            <a:r>
              <a:rPr lang="de-CH" dirty="0"/>
              <a:t>und Fleischerzeugnissen; oder Herstellen und Verkaufen von </a:t>
            </a:r>
          </a:p>
          <a:p>
            <a:pPr marL="987425" lvl="3" indent="0">
              <a:buNone/>
            </a:pPr>
            <a:r>
              <a:rPr lang="de-CH" dirty="0"/>
              <a:t>Fleischerzeugnissen und Feinkostartikeln			200 Lektionen</a:t>
            </a:r>
          </a:p>
          <a:p>
            <a:pPr lvl="2"/>
            <a:r>
              <a:rPr lang="de-CH" dirty="0"/>
              <a:t>Allgemeinbildung					</a:t>
            </a:r>
            <a:r>
              <a:rPr lang="de-CH" sz="1400" dirty="0"/>
              <a:t>360 Lektionen</a:t>
            </a:r>
          </a:p>
          <a:p>
            <a:pPr lvl="2"/>
            <a:r>
              <a:rPr lang="de-CH" dirty="0"/>
              <a:t>Sport						</a:t>
            </a:r>
            <a:r>
              <a:rPr lang="de-CH" sz="1400" dirty="0"/>
              <a:t>120 Lektionen</a:t>
            </a:r>
          </a:p>
          <a:p>
            <a:pPr marL="0" indent="0">
              <a:buNone/>
            </a:pPr>
            <a:endParaRPr lang="de-CH" dirty="0"/>
          </a:p>
          <a:p>
            <a:pPr lvl="1"/>
            <a:endParaRPr lang="de-CH" dirty="0"/>
          </a:p>
        </p:txBody>
      </p:sp>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70575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Wie ist die Ausbildung aufgebaut?</a:t>
            </a:r>
          </a:p>
        </p:txBody>
      </p:sp>
      <p:sp>
        <p:nvSpPr>
          <p:cNvPr id="3" name="Inhaltsplatzhalter 2"/>
          <p:cNvSpPr>
            <a:spLocks noGrp="1"/>
          </p:cNvSpPr>
          <p:nvPr>
            <p:ph idx="1"/>
          </p:nvPr>
        </p:nvSpPr>
        <p:spPr/>
        <p:txBody>
          <a:bodyPr>
            <a:normAutofit/>
          </a:bodyPr>
          <a:lstStyle/>
          <a:p>
            <a:r>
              <a:rPr lang="de-CH" sz="2400" b="1" dirty="0"/>
              <a:t>Lernort überbetriebliche Kurse</a:t>
            </a:r>
          </a:p>
          <a:p>
            <a:pPr lvl="1"/>
            <a:r>
              <a:rPr lang="de-CH" dirty="0"/>
              <a:t>Die überbetrieblichen Kurse umfassen 9 Tage zu 8 Stunden.</a:t>
            </a:r>
          </a:p>
          <a:p>
            <a:pPr lvl="1"/>
            <a:r>
              <a:rPr lang="de-CH" dirty="0"/>
              <a:t>Die Tage und die Inhalte sind wie folgt auf 3 Kurse aufgeteilt:</a:t>
            </a:r>
          </a:p>
          <a:p>
            <a:pPr lvl="2"/>
            <a:r>
              <a:rPr lang="de-CH" dirty="0"/>
              <a:t>Kurs 1</a:t>
            </a:r>
          </a:p>
          <a:p>
            <a:pPr lvl="3"/>
            <a:r>
              <a:rPr lang="de-CH" dirty="0"/>
              <a:t>Verarbeiten von Fleisch 				</a:t>
            </a:r>
          </a:p>
          <a:p>
            <a:pPr lvl="3"/>
            <a:r>
              <a:rPr lang="de-CH" dirty="0"/>
              <a:t>Sicherstellen der Nachhaltigkeit und der Qualitätsvorgaben	4 Tage</a:t>
            </a:r>
          </a:p>
          <a:p>
            <a:pPr lvl="2"/>
            <a:r>
              <a:rPr lang="de-CH" dirty="0"/>
              <a:t>Kurs 2</a:t>
            </a:r>
          </a:p>
          <a:p>
            <a:pPr lvl="3"/>
            <a:r>
              <a:rPr lang="de-CH" dirty="0"/>
              <a:t>Verarbeiten von Fleisch 				</a:t>
            </a:r>
          </a:p>
          <a:p>
            <a:pPr lvl="3"/>
            <a:r>
              <a:rPr lang="de-CH" dirty="0"/>
              <a:t>Sicherstellen der Nachhaltigkeit und der Qualitätsvorgaben	</a:t>
            </a:r>
          </a:p>
          <a:p>
            <a:pPr lvl="3"/>
            <a:r>
              <a:rPr lang="de-CH" dirty="0"/>
              <a:t>Fachrichtungsspezifischer Handlungskompetenzbereich	3 Tage</a:t>
            </a:r>
          </a:p>
          <a:p>
            <a:pPr lvl="2"/>
            <a:r>
              <a:rPr lang="de-CH" dirty="0"/>
              <a:t>Kurs 3</a:t>
            </a:r>
          </a:p>
          <a:p>
            <a:pPr lvl="3"/>
            <a:r>
              <a:rPr lang="de-CH" dirty="0"/>
              <a:t>Fachrichtungsspezifischer Handlungskompetenzbereich	2 Tage</a:t>
            </a:r>
          </a:p>
          <a:p>
            <a:pPr lvl="1"/>
            <a:endParaRPr lang="de-CH" dirty="0"/>
          </a:p>
        </p:txBody>
      </p:sp>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1762789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FLEISCHFACHASSISTENT /</a:t>
            </a:r>
            <a:br>
              <a:rPr lang="de-CH" dirty="0"/>
            </a:br>
            <a:r>
              <a:rPr lang="de-CH" dirty="0"/>
              <a:t>FLEISCHFACHASSISTENTIN:</a:t>
            </a:r>
          </a:p>
        </p:txBody>
      </p:sp>
      <p:sp>
        <p:nvSpPr>
          <p:cNvPr id="3" name="Inhaltsplatzhalter 2"/>
          <p:cNvSpPr>
            <a:spLocks noGrp="1"/>
          </p:cNvSpPr>
          <p:nvPr>
            <p:ph idx="1"/>
          </p:nvPr>
        </p:nvSpPr>
        <p:spPr/>
        <p:txBody>
          <a:bodyPr>
            <a:normAutofit/>
          </a:bodyPr>
          <a:lstStyle/>
          <a:p>
            <a:r>
              <a:rPr lang="de-CH" dirty="0"/>
              <a:t>Diese Ausbildung ist mehr praxisorientiert und die Anforderungen der Berufsschule sind entsprechend angepasst. Die zweijährige Grundbildung führt zum eidgenössischen Berufsattest</a:t>
            </a:r>
          </a:p>
          <a:p>
            <a:r>
              <a:rPr lang="de-CH" sz="2400" b="1" dirty="0"/>
              <a:t>Die Ausbildungsschwerpunkte sind:</a:t>
            </a:r>
          </a:p>
          <a:p>
            <a:pPr lvl="1"/>
            <a:endParaRPr lang="de-CH" dirty="0">
              <a:solidFill>
                <a:srgbClr val="00B050"/>
              </a:solidFill>
            </a:endParaRPr>
          </a:p>
          <a:p>
            <a:pPr lvl="1"/>
            <a:r>
              <a:rPr lang="de-CH" sz="2400" dirty="0">
                <a:solidFill>
                  <a:srgbClr val="00B050"/>
                </a:solidFill>
              </a:rPr>
              <a:t>Produktion und Verarbeitung </a:t>
            </a:r>
          </a:p>
          <a:p>
            <a:pPr lvl="1"/>
            <a:r>
              <a:rPr lang="de-CH" sz="2400" dirty="0">
                <a:solidFill>
                  <a:schemeClr val="accent2"/>
                </a:solidFill>
              </a:rPr>
              <a:t>Verarbeitung und Verkauf</a:t>
            </a:r>
          </a:p>
          <a:p>
            <a:pPr lvl="1"/>
            <a:endParaRPr lang="de-CH" sz="2400" dirty="0">
              <a:solidFill>
                <a:schemeClr val="accent2"/>
              </a:solidFill>
            </a:endParaRPr>
          </a:p>
          <a:p>
            <a:pPr lvl="1"/>
            <a:r>
              <a:rPr lang="de-DE" sz="2400" dirty="0"/>
              <a:t>FFA EBA (2 jährige Lehrzeit)</a:t>
            </a:r>
            <a:endParaRPr lang="de-CH" sz="2400" dirty="0">
              <a:solidFill>
                <a:schemeClr val="accent2"/>
              </a:solidFill>
            </a:endParaRPr>
          </a:p>
        </p:txBody>
      </p:sp>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13</a:t>
            </a:fld>
            <a:endParaRPr lang="en-US" dirty="0"/>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3563" y="3336395"/>
            <a:ext cx="2287337" cy="3437467"/>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3686" y="3336395"/>
            <a:ext cx="2306352" cy="3437467"/>
          </a:xfrm>
          <a:prstGeom prst="rect">
            <a:avLst/>
          </a:prstGeom>
        </p:spPr>
      </p:pic>
    </p:spTree>
    <p:extLst>
      <p:ext uri="{BB962C8B-B14F-4D97-AF65-F5344CB8AC3E}">
        <p14:creationId xmlns:p14="http://schemas.microsoft.com/office/powerpoint/2010/main" val="1307730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Ausbildung EBA nach Schwerpunkten</a:t>
            </a:r>
          </a:p>
        </p:txBody>
      </p:sp>
      <p:sp>
        <p:nvSpPr>
          <p:cNvPr id="4" name="Inhaltsplatzhalter 3"/>
          <p:cNvSpPr>
            <a:spLocks noGrp="1"/>
          </p:cNvSpPr>
          <p:nvPr>
            <p:ph idx="1"/>
          </p:nvPr>
        </p:nvSpPr>
        <p:spPr>
          <a:xfrm>
            <a:off x="1025328" y="5537200"/>
            <a:ext cx="8595360" cy="1091670"/>
          </a:xfrm>
        </p:spPr>
        <p:txBody>
          <a:bodyPr>
            <a:normAutofit/>
          </a:bodyPr>
          <a:lstStyle/>
          <a:p>
            <a:pPr marL="0" indent="0">
              <a:buNone/>
            </a:pPr>
            <a:r>
              <a:rPr lang="de-CH" sz="1400" dirty="0"/>
              <a:t>Zur Berücksichtigung der betrieblichen Spezialisierung wählen die Lehrbetriebe bzw. die Lernenden bei den Handlungskompetenzbereichen 3 oder 4 mindestens drei berufliche Handlungskompetenzen aus. Sowohl in der Schule als auch in den überbetrieblichen Kursen werden alle beruflichen Handlungskompetenzen ausgebildet.</a:t>
            </a:r>
          </a:p>
          <a:p>
            <a:endParaRPr lang="de-CH" dirty="0"/>
          </a:p>
        </p:txBody>
      </p:sp>
      <p:sp>
        <p:nvSpPr>
          <p:cNvPr id="3" name="Foliennummernplatzhalter 2"/>
          <p:cNvSpPr>
            <a:spLocks noGrp="1"/>
          </p:cNvSpPr>
          <p:nvPr>
            <p:ph type="sldNum" sz="quarter" idx="12"/>
          </p:nvPr>
        </p:nvSpPr>
        <p:spPr/>
        <p:txBody>
          <a:bodyPr>
            <a:normAutofit lnSpcReduction="10000"/>
          </a:bodyPr>
          <a:lstStyle/>
          <a:p>
            <a:fld id="{4FAB73BC-B049-4115-A692-8D63A059BFB8}" type="slidenum">
              <a:rPr lang="en-US" smtClean="0"/>
              <a:t>14</a:t>
            </a:fld>
            <a:endParaRPr lang="en-US" dirty="0"/>
          </a:p>
        </p:txBody>
      </p:sp>
      <p:graphicFrame>
        <p:nvGraphicFramePr>
          <p:cNvPr id="7" name="Objekt 6"/>
          <p:cNvGraphicFramePr>
            <a:graphicFrameLocks noChangeAspect="1"/>
          </p:cNvGraphicFramePr>
          <p:nvPr>
            <p:extLst>
              <p:ext uri="{D42A27DB-BD31-4B8C-83A1-F6EECF244321}">
                <p14:modId xmlns:p14="http://schemas.microsoft.com/office/powerpoint/2010/main" val="2581381241"/>
              </p:ext>
            </p:extLst>
          </p:nvPr>
        </p:nvGraphicFramePr>
        <p:xfrm>
          <a:off x="1074821" y="1691322"/>
          <a:ext cx="8831904" cy="4026933"/>
        </p:xfrm>
        <a:graphic>
          <a:graphicData uri="http://schemas.openxmlformats.org/presentationml/2006/ole">
            <mc:AlternateContent xmlns:mc="http://schemas.openxmlformats.org/markup-compatibility/2006">
              <mc:Choice xmlns:v="urn:schemas-microsoft-com:vml" Requires="v">
                <p:oleObj name="Dokument" r:id="rId3" imgW="8910089" imgH="4133121" progId="Word.Document.12">
                  <p:embed/>
                </p:oleObj>
              </mc:Choice>
              <mc:Fallback>
                <p:oleObj name="Dokument" r:id="rId3" imgW="8910089" imgH="4133121" progId="Word.Document.12">
                  <p:embed/>
                  <p:pic>
                    <p:nvPicPr>
                      <p:cNvPr id="7" name="Objekt 6"/>
                      <p:cNvPicPr/>
                      <p:nvPr/>
                    </p:nvPicPr>
                    <p:blipFill>
                      <a:blip r:embed="rId4"/>
                      <a:stretch>
                        <a:fillRect/>
                      </a:stretch>
                    </p:blipFill>
                    <p:spPr>
                      <a:xfrm>
                        <a:off x="1074821" y="1691322"/>
                        <a:ext cx="8831904" cy="4026933"/>
                      </a:xfrm>
                      <a:prstGeom prst="rect">
                        <a:avLst/>
                      </a:prstGeom>
                    </p:spPr>
                  </p:pic>
                </p:oleObj>
              </mc:Fallback>
            </mc:AlternateContent>
          </a:graphicData>
        </a:graphic>
      </p:graphicFrame>
    </p:spTree>
    <p:extLst>
      <p:ext uri="{BB962C8B-B14F-4D97-AF65-F5344CB8AC3E}">
        <p14:creationId xmlns:p14="http://schemas.microsoft.com/office/powerpoint/2010/main" val="2108858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Wie ist die Ausbildung aufgebaut?</a:t>
            </a:r>
          </a:p>
        </p:txBody>
      </p:sp>
      <p:sp>
        <p:nvSpPr>
          <p:cNvPr id="3" name="Inhaltsplatzhalter 2"/>
          <p:cNvSpPr>
            <a:spLocks noGrp="1"/>
          </p:cNvSpPr>
          <p:nvPr>
            <p:ph idx="1"/>
          </p:nvPr>
        </p:nvSpPr>
        <p:spPr/>
        <p:txBody>
          <a:bodyPr>
            <a:normAutofit lnSpcReduction="10000"/>
          </a:bodyPr>
          <a:lstStyle/>
          <a:p>
            <a:r>
              <a:rPr lang="de-CH" dirty="0"/>
              <a:t>Lernort Betrieb</a:t>
            </a:r>
          </a:p>
          <a:p>
            <a:pPr lvl="1"/>
            <a:r>
              <a:rPr lang="de-CH" dirty="0"/>
              <a:t>Die Bildung in beruflicher Praxis im Betrieb umfasst über die ganze Dauer der beruflichen Grundbildung im Durchschnitt 4 Tage pro Woche.</a:t>
            </a:r>
          </a:p>
          <a:p>
            <a:r>
              <a:rPr lang="de-CH" dirty="0"/>
              <a:t>Lernort Berufsfachschule</a:t>
            </a:r>
          </a:p>
          <a:p>
            <a:pPr lvl="1"/>
            <a:r>
              <a:rPr lang="de-CH" dirty="0"/>
              <a:t>Der obligatorische Unterricht an der Berufsfachschule umfasst 720 Lektionen. </a:t>
            </a:r>
          </a:p>
          <a:p>
            <a:pPr lvl="1"/>
            <a:r>
              <a:rPr lang="de-CH" dirty="0"/>
              <a:t>Diese wird unterteilt in:</a:t>
            </a:r>
          </a:p>
          <a:p>
            <a:pPr lvl="2"/>
            <a:r>
              <a:rPr lang="de-CH" dirty="0"/>
              <a:t>Berufskenntnisse</a:t>
            </a:r>
          </a:p>
          <a:p>
            <a:pPr lvl="3"/>
            <a:r>
              <a:rPr lang="de-CH" dirty="0"/>
              <a:t>Verarbeiten von Fleisch 				140 Lektionen</a:t>
            </a:r>
          </a:p>
          <a:p>
            <a:pPr lvl="3"/>
            <a:r>
              <a:rPr lang="de-CH" dirty="0"/>
              <a:t>Sicherstellen der Nachhaltigkeit und der Qualitätsvorgaben	100 Lektionen</a:t>
            </a:r>
          </a:p>
          <a:p>
            <a:pPr lvl="3"/>
            <a:r>
              <a:rPr lang="de-CH" dirty="0"/>
              <a:t>Produzieren von Fleisch und Fleischzubereitungen sowie </a:t>
            </a:r>
          </a:p>
          <a:p>
            <a:pPr marL="987425" lvl="3" indent="0">
              <a:buNone/>
            </a:pPr>
            <a:r>
              <a:rPr lang="de-CH" dirty="0"/>
              <a:t>Fleischerzeugnissen Vorbereiten und Verkaufen von </a:t>
            </a:r>
          </a:p>
          <a:p>
            <a:pPr marL="987425" lvl="3" indent="0">
              <a:buNone/>
            </a:pPr>
            <a:r>
              <a:rPr lang="de-CH" dirty="0"/>
              <a:t>Fleischerzeugnissen					160 Lektionen</a:t>
            </a:r>
          </a:p>
          <a:p>
            <a:pPr lvl="2"/>
            <a:r>
              <a:rPr lang="de-CH" dirty="0"/>
              <a:t>Allgemeinbildung					</a:t>
            </a:r>
            <a:r>
              <a:rPr lang="de-CH" sz="1400" dirty="0"/>
              <a:t>240 Lektionen</a:t>
            </a:r>
          </a:p>
          <a:p>
            <a:pPr lvl="2"/>
            <a:r>
              <a:rPr lang="de-CH" dirty="0"/>
              <a:t>Sport						  </a:t>
            </a:r>
            <a:r>
              <a:rPr lang="de-CH" sz="1400" dirty="0"/>
              <a:t>80 Lektionen</a:t>
            </a:r>
          </a:p>
          <a:p>
            <a:pPr marL="0" indent="0">
              <a:buNone/>
            </a:pPr>
            <a:endParaRPr lang="de-CH" dirty="0"/>
          </a:p>
          <a:p>
            <a:pPr lvl="1"/>
            <a:endParaRPr lang="de-CH" dirty="0"/>
          </a:p>
        </p:txBody>
      </p:sp>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15</a:t>
            </a:fld>
            <a:endParaRPr lang="en-US" dirty="0"/>
          </a:p>
        </p:txBody>
      </p:sp>
    </p:spTree>
    <p:extLst>
      <p:ext uri="{BB962C8B-B14F-4D97-AF65-F5344CB8AC3E}">
        <p14:creationId xmlns:p14="http://schemas.microsoft.com/office/powerpoint/2010/main" val="1314638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Wie ist die Ausbildung aufgebaut?</a:t>
            </a:r>
          </a:p>
        </p:txBody>
      </p:sp>
      <p:sp>
        <p:nvSpPr>
          <p:cNvPr id="3" name="Inhaltsplatzhalter 2"/>
          <p:cNvSpPr>
            <a:spLocks noGrp="1"/>
          </p:cNvSpPr>
          <p:nvPr>
            <p:ph idx="1"/>
          </p:nvPr>
        </p:nvSpPr>
        <p:spPr/>
        <p:txBody>
          <a:bodyPr>
            <a:normAutofit/>
          </a:bodyPr>
          <a:lstStyle/>
          <a:p>
            <a:r>
              <a:rPr lang="de-CH" dirty="0"/>
              <a:t>Lernort überbetriebliche Kurse</a:t>
            </a:r>
          </a:p>
          <a:p>
            <a:pPr lvl="1"/>
            <a:r>
              <a:rPr lang="de-CH" dirty="0"/>
              <a:t>Die überbetrieblichen Kurse umfassen 7 Tage zu 8 Stunden.</a:t>
            </a:r>
          </a:p>
          <a:p>
            <a:pPr lvl="1"/>
            <a:r>
              <a:rPr lang="de-CH" dirty="0"/>
              <a:t>Die Tage und die Inhalte sind wie folgt auf 2 Kurse aufgeteilt:</a:t>
            </a:r>
          </a:p>
          <a:p>
            <a:pPr lvl="2"/>
            <a:r>
              <a:rPr lang="de-CH" dirty="0"/>
              <a:t>Kurs 1</a:t>
            </a:r>
          </a:p>
          <a:p>
            <a:pPr lvl="3"/>
            <a:r>
              <a:rPr lang="de-CH" dirty="0"/>
              <a:t>Verarbeiten von Fleisch 				</a:t>
            </a:r>
          </a:p>
          <a:p>
            <a:pPr lvl="3"/>
            <a:r>
              <a:rPr lang="de-CH" dirty="0"/>
              <a:t>Sicherstellen der Nachhaltigkeit und der Qualitätsvorgaben	4 Tage</a:t>
            </a:r>
          </a:p>
          <a:p>
            <a:pPr lvl="2"/>
            <a:r>
              <a:rPr lang="de-CH" dirty="0"/>
              <a:t>Kurs 2</a:t>
            </a:r>
          </a:p>
          <a:p>
            <a:pPr lvl="3"/>
            <a:r>
              <a:rPr lang="de-CH" dirty="0"/>
              <a:t>Schwerpunktspezifischer Handlungskompetenzbereich	3 Tage</a:t>
            </a:r>
          </a:p>
          <a:p>
            <a:pPr lvl="1"/>
            <a:endParaRPr lang="de-CH" dirty="0"/>
          </a:p>
        </p:txBody>
      </p:sp>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1409188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Aus welchen unterlagen basiert die Ausbildungen?</a:t>
            </a:r>
          </a:p>
        </p:txBody>
      </p:sp>
      <p:sp>
        <p:nvSpPr>
          <p:cNvPr id="3" name="Inhaltsplatzhalter 2"/>
          <p:cNvSpPr>
            <a:spLocks noGrp="1"/>
          </p:cNvSpPr>
          <p:nvPr>
            <p:ph idx="1"/>
          </p:nvPr>
        </p:nvSpPr>
        <p:spPr/>
        <p:txBody>
          <a:bodyPr/>
          <a:lstStyle/>
          <a:p>
            <a:r>
              <a:rPr lang="de-CH" dirty="0"/>
              <a:t>Bildungsverordnung</a:t>
            </a:r>
          </a:p>
          <a:p>
            <a:r>
              <a:rPr lang="de-CH" dirty="0"/>
              <a:t>Bildungsplan</a:t>
            </a:r>
          </a:p>
          <a:p>
            <a:r>
              <a:rPr lang="de-CH" dirty="0"/>
              <a:t>Lernortspezifische </a:t>
            </a:r>
          </a:p>
          <a:p>
            <a:pPr marL="177800" indent="0">
              <a:buNone/>
            </a:pPr>
            <a:r>
              <a:rPr lang="de-CH" dirty="0"/>
              <a:t>Ausführungsdokumente</a:t>
            </a:r>
          </a:p>
          <a:p>
            <a:r>
              <a:rPr lang="de-CH" dirty="0"/>
              <a:t>QV-Programm</a:t>
            </a:r>
          </a:p>
        </p:txBody>
      </p:sp>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17</a:t>
            </a:fld>
            <a:endParaRPr lang="en-US" dirty="0"/>
          </a:p>
        </p:txBody>
      </p:sp>
      <p:sp>
        <p:nvSpPr>
          <p:cNvPr id="6" name="Textfeld 5"/>
          <p:cNvSpPr txBox="1"/>
          <p:nvPr/>
        </p:nvSpPr>
        <p:spPr>
          <a:xfrm>
            <a:off x="5071533" y="6466959"/>
            <a:ext cx="4075155" cy="246221"/>
          </a:xfrm>
          <a:prstGeom prst="rect">
            <a:avLst/>
          </a:prstGeom>
          <a:noFill/>
        </p:spPr>
        <p:txBody>
          <a:bodyPr wrap="none" rtlCol="0">
            <a:spAutoFit/>
          </a:bodyPr>
          <a:lstStyle/>
          <a:p>
            <a:r>
              <a:rPr lang="de-CH" sz="1000" dirty="0"/>
              <a:t>Quelle: http://www.ehb.swiss/umsetzung-berufliche-grundbildung</a:t>
            </a:r>
          </a:p>
        </p:txBody>
      </p:sp>
      <p:pic>
        <p:nvPicPr>
          <p:cNvPr id="8" name="Grafik 7">
            <a:extLst>
              <a:ext uri="{FF2B5EF4-FFF2-40B4-BE49-F238E27FC236}">
                <a16:creationId xmlns:a16="http://schemas.microsoft.com/office/drawing/2014/main" id="{9D3712A5-6EE7-7A40-B9CC-5C28A6043597}"/>
              </a:ext>
            </a:extLst>
          </p:cNvPr>
          <p:cNvPicPr>
            <a:picLocks noChangeAspect="1"/>
          </p:cNvPicPr>
          <p:nvPr/>
        </p:nvPicPr>
        <p:blipFill>
          <a:blip r:embed="rId3"/>
          <a:stretch>
            <a:fillRect/>
          </a:stretch>
        </p:blipFill>
        <p:spPr>
          <a:xfrm>
            <a:off x="4726724" y="1873076"/>
            <a:ext cx="5799582" cy="4444539"/>
          </a:xfrm>
          <a:prstGeom prst="rect">
            <a:avLst/>
          </a:prstGeom>
        </p:spPr>
      </p:pic>
    </p:spTree>
    <p:extLst>
      <p:ext uri="{BB962C8B-B14F-4D97-AF65-F5344CB8AC3E}">
        <p14:creationId xmlns:p14="http://schemas.microsoft.com/office/powerpoint/2010/main" val="2183212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758952"/>
            <a:ext cx="12192000" cy="2934159"/>
          </a:xfrm>
        </p:spPr>
        <p:txBody>
          <a:bodyPr/>
          <a:lstStyle/>
          <a:p>
            <a:pPr algn="ctr"/>
            <a:r>
              <a:rPr lang="de-CH" sz="4400" dirty="0">
                <a:solidFill>
                  <a:srgbClr val="BC0000"/>
                </a:solidFill>
                <a:hlinkClick r:id="rId3">
                  <a:extLst>
                    <a:ext uri="{A12FA001-AC4F-418D-AE19-62706E023703}">
                      <ahyp:hlinkClr xmlns:ahyp="http://schemas.microsoft.com/office/drawing/2018/hyperlinkcolor" val="tx"/>
                    </a:ext>
                  </a:extLst>
                </a:hlinkClick>
              </a:rPr>
              <a:t>www.SeeDorfMetzg.ch</a:t>
            </a:r>
            <a:r>
              <a:rPr lang="de-CH" dirty="0"/>
              <a:t>	</a:t>
            </a:r>
          </a:p>
        </p:txBody>
      </p:sp>
      <p:sp>
        <p:nvSpPr>
          <p:cNvPr id="3" name="Untertitel 2"/>
          <p:cNvSpPr>
            <a:spLocks noGrp="1"/>
          </p:cNvSpPr>
          <p:nvPr>
            <p:ph type="subTitle" idx="1"/>
          </p:nvPr>
        </p:nvSpPr>
        <p:spPr>
          <a:xfrm>
            <a:off x="1259859" y="3939466"/>
            <a:ext cx="9418320" cy="1691640"/>
          </a:xfrm>
        </p:spPr>
        <p:txBody>
          <a:bodyPr>
            <a:normAutofit fontScale="92500" lnSpcReduction="20000"/>
          </a:bodyPr>
          <a:lstStyle/>
          <a:p>
            <a:r>
              <a:rPr lang="de-CH" dirty="0"/>
              <a:t>Bernhard Schaufelberger</a:t>
            </a:r>
          </a:p>
          <a:p>
            <a:r>
              <a:rPr lang="de-CH" dirty="0"/>
              <a:t>Telefon 079 208 35 45</a:t>
            </a:r>
          </a:p>
          <a:p>
            <a:endParaRPr lang="de-CH" dirty="0"/>
          </a:p>
          <a:p>
            <a:r>
              <a:rPr lang="de-CH" dirty="0"/>
              <a:t>Herzlichen Dank für ihr Interesse.</a:t>
            </a:r>
          </a:p>
        </p:txBody>
      </p:sp>
      <p:sp>
        <p:nvSpPr>
          <p:cNvPr id="4" name="Rechteck 3"/>
          <p:cNvSpPr/>
          <p:nvPr/>
        </p:nvSpPr>
        <p:spPr>
          <a:xfrm>
            <a:off x="0" y="0"/>
            <a:ext cx="525294" cy="6858000"/>
          </a:xfrm>
          <a:prstGeom prst="rect">
            <a:avLst/>
          </a:prstGeom>
          <a:solidFill>
            <a:srgbClr val="050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5"/>
          <p:cNvSpPr/>
          <p:nvPr/>
        </p:nvSpPr>
        <p:spPr>
          <a:xfrm>
            <a:off x="10758791" y="43199"/>
            <a:ext cx="1342418" cy="890656"/>
          </a:xfrm>
          <a:prstGeom prst="rect">
            <a:avLst/>
          </a:prstGeom>
          <a:solidFill>
            <a:srgbClr val="050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descr="Ein Bild, das Schrift, Text, Grafiken, Grafikdesign enthält.&#10;&#10;Automatisch generierte Beschreibung">
            <a:extLst>
              <a:ext uri="{FF2B5EF4-FFF2-40B4-BE49-F238E27FC236}">
                <a16:creationId xmlns:a16="http://schemas.microsoft.com/office/drawing/2014/main" id="{F5FDE4CB-B53B-22BC-86CF-967A67F4BC66}"/>
              </a:ext>
            </a:extLst>
          </p:cNvPr>
          <p:cNvPicPr>
            <a:picLocks noChangeAspect="1"/>
          </p:cNvPicPr>
          <p:nvPr/>
        </p:nvPicPr>
        <p:blipFill>
          <a:blip r:embed="rId4"/>
          <a:stretch>
            <a:fillRect/>
          </a:stretch>
        </p:blipFill>
        <p:spPr>
          <a:xfrm>
            <a:off x="1259859" y="697633"/>
            <a:ext cx="9858776" cy="1990348"/>
          </a:xfrm>
          <a:prstGeom prst="rect">
            <a:avLst/>
          </a:prstGeom>
        </p:spPr>
      </p:pic>
    </p:spTree>
    <p:extLst>
      <p:ext uri="{BB962C8B-B14F-4D97-AF65-F5344CB8AC3E}">
        <p14:creationId xmlns:p14="http://schemas.microsoft.com/office/powerpoint/2010/main" val="2692505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1872" y="326572"/>
            <a:ext cx="9692640" cy="3842658"/>
          </a:xfrm>
        </p:spPr>
        <p:txBody>
          <a:bodyPr>
            <a:normAutofit fontScale="90000"/>
          </a:bodyPr>
          <a:lstStyle/>
          <a:p>
            <a:r>
              <a:rPr lang="de-CH" sz="4000" dirty="0"/>
              <a:t>Liebe Schülerinnen und Schüler geschätzte Lehrperson ..... </a:t>
            </a:r>
            <a:br>
              <a:rPr lang="de-CH" sz="4000" dirty="0"/>
            </a:br>
            <a:br>
              <a:rPr lang="de-CH" sz="2000" dirty="0"/>
            </a:br>
            <a:r>
              <a:rPr lang="de-CH" sz="4000" dirty="0"/>
              <a:t>Herzlichen Dank, dass ich Euch den vielseitigen und spannenden Beruf der Fleischfachfrau /-assistentin</a:t>
            </a:r>
            <a:br>
              <a:rPr lang="de-CH" sz="4000" dirty="0"/>
            </a:br>
            <a:r>
              <a:rPr lang="de-CH" sz="4000" dirty="0"/>
              <a:t>des Fleischfachmann /-assistent </a:t>
            </a:r>
            <a:br>
              <a:rPr lang="de-CH" sz="4000" dirty="0"/>
            </a:br>
            <a:r>
              <a:rPr lang="de-CH" sz="4000" dirty="0"/>
              <a:t>vorstellen darf.</a:t>
            </a:r>
          </a:p>
        </p:txBody>
      </p:sp>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2</a:t>
            </a:fld>
            <a:endParaRPr lang="en-US" dirty="0"/>
          </a:p>
        </p:txBody>
      </p:sp>
      <p:pic>
        <p:nvPicPr>
          <p:cNvPr id="11" name="Grafik 10">
            <a:extLst>
              <a:ext uri="{FF2B5EF4-FFF2-40B4-BE49-F238E27FC236}">
                <a16:creationId xmlns:a16="http://schemas.microsoft.com/office/drawing/2014/main" id="{AA08469C-D164-2945-93FD-52802B048CF7}"/>
              </a:ext>
            </a:extLst>
          </p:cNvPr>
          <p:cNvPicPr>
            <a:picLocks noChangeAspect="1"/>
          </p:cNvPicPr>
          <p:nvPr/>
        </p:nvPicPr>
        <p:blipFill>
          <a:blip r:embed="rId3"/>
          <a:stretch>
            <a:fillRect/>
          </a:stretch>
        </p:blipFill>
        <p:spPr>
          <a:xfrm>
            <a:off x="6448038" y="3756372"/>
            <a:ext cx="1928363" cy="2899645"/>
          </a:xfrm>
          <a:prstGeom prst="rect">
            <a:avLst/>
          </a:prstGeom>
        </p:spPr>
      </p:pic>
      <p:pic>
        <p:nvPicPr>
          <p:cNvPr id="13" name="Grafik 12">
            <a:extLst>
              <a:ext uri="{FF2B5EF4-FFF2-40B4-BE49-F238E27FC236}">
                <a16:creationId xmlns:a16="http://schemas.microsoft.com/office/drawing/2014/main" id="{B19387D8-3389-5245-AE12-4322951A71F1}"/>
              </a:ext>
            </a:extLst>
          </p:cNvPr>
          <p:cNvPicPr>
            <a:picLocks noChangeAspect="1"/>
          </p:cNvPicPr>
          <p:nvPr/>
        </p:nvPicPr>
        <p:blipFill>
          <a:blip r:embed="rId4"/>
          <a:stretch>
            <a:fillRect/>
          </a:stretch>
        </p:blipFill>
        <p:spPr>
          <a:xfrm flipH="1">
            <a:off x="8994097" y="3756372"/>
            <a:ext cx="1928363" cy="2899645"/>
          </a:xfrm>
          <a:prstGeom prst="rect">
            <a:avLst/>
          </a:prstGeom>
        </p:spPr>
      </p:pic>
      <p:pic>
        <p:nvPicPr>
          <p:cNvPr id="6" name="Grafik 5" descr="Ein Bild, das Schwarz, Dunkelheit enthält.&#10;&#10;Automatisch generierte Beschreibung">
            <a:extLst>
              <a:ext uri="{FF2B5EF4-FFF2-40B4-BE49-F238E27FC236}">
                <a16:creationId xmlns:a16="http://schemas.microsoft.com/office/drawing/2014/main" id="{4D7A3608-41FF-DB8E-98CC-A9469BCA8B78}"/>
              </a:ext>
            </a:extLst>
          </p:cNvPr>
          <p:cNvPicPr>
            <a:picLocks noChangeAspect="1"/>
          </p:cNvPicPr>
          <p:nvPr/>
        </p:nvPicPr>
        <p:blipFill>
          <a:blip r:embed="rId5"/>
          <a:stretch>
            <a:fillRect/>
          </a:stretch>
        </p:blipFill>
        <p:spPr>
          <a:xfrm>
            <a:off x="1074821" y="5367148"/>
            <a:ext cx="5098386" cy="1029292"/>
          </a:xfrm>
          <a:prstGeom prst="rect">
            <a:avLst/>
          </a:prstGeom>
        </p:spPr>
      </p:pic>
    </p:spTree>
    <p:extLst>
      <p:ext uri="{BB962C8B-B14F-4D97-AF65-F5344CB8AC3E}">
        <p14:creationId xmlns:p14="http://schemas.microsoft.com/office/powerpoint/2010/main" val="90084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6D22F-1A7F-5443-AA22-F2CD0386EF4A}"/>
              </a:ext>
            </a:extLst>
          </p:cNvPr>
          <p:cNvSpPr>
            <a:spLocks noGrp="1"/>
          </p:cNvSpPr>
          <p:nvPr>
            <p:ph type="title"/>
          </p:nvPr>
        </p:nvSpPr>
        <p:spPr>
          <a:xfrm>
            <a:off x="1261872" y="262393"/>
            <a:ext cx="9692640" cy="2046467"/>
          </a:xfrm>
        </p:spPr>
        <p:txBody>
          <a:bodyPr>
            <a:normAutofit/>
          </a:bodyPr>
          <a:lstStyle/>
          <a:p>
            <a:r>
              <a:rPr lang="de-DE" sz="4000" dirty="0"/>
              <a:t>Bei FF EFZ (3 jährige Lehrzeit) kannst Du aus drei Fachrichtungen auswählen</a:t>
            </a:r>
          </a:p>
        </p:txBody>
      </p:sp>
      <p:sp>
        <p:nvSpPr>
          <p:cNvPr id="4" name="Foliennummernplatzhalter 3">
            <a:extLst>
              <a:ext uri="{FF2B5EF4-FFF2-40B4-BE49-F238E27FC236}">
                <a16:creationId xmlns:a16="http://schemas.microsoft.com/office/drawing/2014/main" id="{11BDF9C7-B2C4-FF46-BA3E-2161DCC47CF0}"/>
              </a:ext>
            </a:extLst>
          </p:cNvPr>
          <p:cNvSpPr>
            <a:spLocks noGrp="1"/>
          </p:cNvSpPr>
          <p:nvPr>
            <p:ph type="sldNum" sz="quarter" idx="12"/>
          </p:nvPr>
        </p:nvSpPr>
        <p:spPr/>
        <p:txBody>
          <a:bodyPr>
            <a:normAutofit lnSpcReduction="10000"/>
          </a:bodyPr>
          <a:lstStyle/>
          <a:p>
            <a:fld id="{4FAB73BC-B049-4115-A692-8D63A059BFB8}" type="slidenum">
              <a:rPr lang="en-US" smtClean="0"/>
              <a:t>3</a:t>
            </a:fld>
            <a:endParaRPr lang="en-US" dirty="0"/>
          </a:p>
        </p:txBody>
      </p:sp>
      <p:pic>
        <p:nvPicPr>
          <p:cNvPr id="14" name="Inhaltsplatzhalter 13">
            <a:extLst>
              <a:ext uri="{FF2B5EF4-FFF2-40B4-BE49-F238E27FC236}">
                <a16:creationId xmlns:a16="http://schemas.microsoft.com/office/drawing/2014/main" id="{D480E2C1-2F14-0247-A965-EA4E4575DF29}"/>
              </a:ext>
            </a:extLst>
          </p:cNvPr>
          <p:cNvPicPr>
            <a:picLocks noGrp="1" noChangeAspect="1"/>
          </p:cNvPicPr>
          <p:nvPr>
            <p:ph idx="1"/>
          </p:nvPr>
        </p:nvPicPr>
        <p:blipFill>
          <a:blip r:embed="rId3"/>
          <a:stretch>
            <a:fillRect/>
          </a:stretch>
        </p:blipFill>
        <p:spPr>
          <a:xfrm>
            <a:off x="1261872" y="2748490"/>
            <a:ext cx="9049057" cy="3431647"/>
          </a:xfrm>
        </p:spPr>
      </p:pic>
    </p:spTree>
    <p:extLst>
      <p:ext uri="{BB962C8B-B14F-4D97-AF65-F5344CB8AC3E}">
        <p14:creationId xmlns:p14="http://schemas.microsoft.com/office/powerpoint/2010/main" val="1123167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22B8E29-86D8-8C4C-B42E-9D7C1A506FC0}"/>
              </a:ext>
            </a:extLst>
          </p:cNvPr>
          <p:cNvSpPr>
            <a:spLocks noGrp="1"/>
          </p:cNvSpPr>
          <p:nvPr>
            <p:ph type="title"/>
          </p:nvPr>
        </p:nvSpPr>
        <p:spPr>
          <a:xfrm>
            <a:off x="1261871" y="275771"/>
            <a:ext cx="9841557" cy="1117600"/>
          </a:xfrm>
        </p:spPr>
        <p:txBody>
          <a:bodyPr>
            <a:noAutofit/>
          </a:bodyPr>
          <a:lstStyle/>
          <a:p>
            <a:r>
              <a:rPr lang="de-DE" sz="3600" dirty="0"/>
              <a:t>Die Gewinnung – Schlachtung</a:t>
            </a:r>
            <a:br>
              <a:rPr lang="de-DE" sz="3600" dirty="0"/>
            </a:br>
            <a:r>
              <a:rPr lang="de-DE" sz="3200" dirty="0"/>
              <a:t>Das Tier wird zum hochwertigen Lebensmittel</a:t>
            </a:r>
          </a:p>
        </p:txBody>
      </p:sp>
      <p:pic>
        <p:nvPicPr>
          <p:cNvPr id="8" name="Inhaltsplatzhalter 7">
            <a:extLst>
              <a:ext uri="{FF2B5EF4-FFF2-40B4-BE49-F238E27FC236}">
                <a16:creationId xmlns:a16="http://schemas.microsoft.com/office/drawing/2014/main" id="{49C898FB-2BAA-B941-9AE8-E5358E608C68}"/>
              </a:ext>
            </a:extLst>
          </p:cNvPr>
          <p:cNvPicPr>
            <a:picLocks noGrp="1" noChangeAspect="1"/>
          </p:cNvPicPr>
          <p:nvPr>
            <p:ph idx="1"/>
          </p:nvPr>
        </p:nvPicPr>
        <p:blipFill>
          <a:blip r:embed="rId3"/>
          <a:stretch>
            <a:fillRect/>
          </a:stretch>
        </p:blipFill>
        <p:spPr>
          <a:xfrm>
            <a:off x="347471" y="2090057"/>
            <a:ext cx="5301948" cy="3976461"/>
          </a:xfrm>
        </p:spPr>
      </p:pic>
      <p:sp>
        <p:nvSpPr>
          <p:cNvPr id="4" name="Foliennummernplatzhalter 3">
            <a:extLst>
              <a:ext uri="{FF2B5EF4-FFF2-40B4-BE49-F238E27FC236}">
                <a16:creationId xmlns:a16="http://schemas.microsoft.com/office/drawing/2014/main" id="{9399BCFE-BBB4-AF4E-9FDA-7F60B44A6D5E}"/>
              </a:ext>
            </a:extLst>
          </p:cNvPr>
          <p:cNvSpPr>
            <a:spLocks noGrp="1"/>
          </p:cNvSpPr>
          <p:nvPr>
            <p:ph type="sldNum" sz="quarter" idx="12"/>
          </p:nvPr>
        </p:nvSpPr>
        <p:spPr/>
        <p:txBody>
          <a:bodyPr>
            <a:normAutofit lnSpcReduction="10000"/>
          </a:bodyPr>
          <a:lstStyle/>
          <a:p>
            <a:fld id="{4FAB73BC-B049-4115-A692-8D63A059BFB8}" type="slidenum">
              <a:rPr lang="en-US" smtClean="0"/>
              <a:t>4</a:t>
            </a:fld>
            <a:endParaRPr lang="en-US" dirty="0"/>
          </a:p>
        </p:txBody>
      </p:sp>
      <p:pic>
        <p:nvPicPr>
          <p:cNvPr id="10" name="Grafik 9">
            <a:extLst>
              <a:ext uri="{FF2B5EF4-FFF2-40B4-BE49-F238E27FC236}">
                <a16:creationId xmlns:a16="http://schemas.microsoft.com/office/drawing/2014/main" id="{1C0F2C6C-749A-D74C-8145-65343DCFAB41}"/>
              </a:ext>
            </a:extLst>
          </p:cNvPr>
          <p:cNvPicPr>
            <a:picLocks noChangeAspect="1"/>
          </p:cNvPicPr>
          <p:nvPr/>
        </p:nvPicPr>
        <p:blipFill>
          <a:blip r:embed="rId4"/>
          <a:stretch>
            <a:fillRect/>
          </a:stretch>
        </p:blipFill>
        <p:spPr>
          <a:xfrm>
            <a:off x="5781524" y="2090057"/>
            <a:ext cx="5301948" cy="3976461"/>
          </a:xfrm>
          <a:prstGeom prst="rect">
            <a:avLst/>
          </a:prstGeom>
        </p:spPr>
      </p:pic>
    </p:spTree>
    <p:extLst>
      <p:ext uri="{BB962C8B-B14F-4D97-AF65-F5344CB8AC3E}">
        <p14:creationId xmlns:p14="http://schemas.microsoft.com/office/powerpoint/2010/main" val="407703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81279C-A7D7-8F43-AF69-7F2B09366622}"/>
              </a:ext>
            </a:extLst>
          </p:cNvPr>
          <p:cNvSpPr>
            <a:spLocks noGrp="1"/>
          </p:cNvSpPr>
          <p:nvPr>
            <p:ph type="title"/>
          </p:nvPr>
        </p:nvSpPr>
        <p:spPr/>
        <p:txBody>
          <a:bodyPr>
            <a:normAutofit fontScale="90000"/>
          </a:bodyPr>
          <a:lstStyle/>
          <a:p>
            <a:r>
              <a:rPr lang="de-DE" sz="4000" dirty="0"/>
              <a:t>Die Verarbeitung - Produktion</a:t>
            </a:r>
            <a:br>
              <a:rPr lang="de-DE" dirty="0"/>
            </a:br>
            <a:r>
              <a:rPr lang="de-DE" sz="3100" dirty="0"/>
              <a:t>Aus dem Rohmaterial Fleisch entstehen tolle Produkte </a:t>
            </a:r>
          </a:p>
        </p:txBody>
      </p:sp>
      <p:pic>
        <p:nvPicPr>
          <p:cNvPr id="6" name="Inhaltsplatzhalter 5">
            <a:extLst>
              <a:ext uri="{FF2B5EF4-FFF2-40B4-BE49-F238E27FC236}">
                <a16:creationId xmlns:a16="http://schemas.microsoft.com/office/drawing/2014/main" id="{3571A9B8-D284-C24E-94E1-13D5110BBABC}"/>
              </a:ext>
            </a:extLst>
          </p:cNvPr>
          <p:cNvPicPr>
            <a:picLocks noGrp="1" noChangeAspect="1"/>
          </p:cNvPicPr>
          <p:nvPr>
            <p:ph idx="1"/>
          </p:nvPr>
        </p:nvPicPr>
        <p:blipFill>
          <a:blip r:embed="rId3"/>
          <a:stretch>
            <a:fillRect/>
          </a:stretch>
        </p:blipFill>
        <p:spPr>
          <a:xfrm>
            <a:off x="400810" y="1959655"/>
            <a:ext cx="5315494" cy="3986621"/>
          </a:xfrm>
        </p:spPr>
      </p:pic>
      <p:sp>
        <p:nvSpPr>
          <p:cNvPr id="2" name="Foliennummernplatzhalter 1">
            <a:extLst>
              <a:ext uri="{FF2B5EF4-FFF2-40B4-BE49-F238E27FC236}">
                <a16:creationId xmlns:a16="http://schemas.microsoft.com/office/drawing/2014/main" id="{A774B14B-A8F7-874D-9AD8-5AD1053DD8C1}"/>
              </a:ext>
            </a:extLst>
          </p:cNvPr>
          <p:cNvSpPr>
            <a:spLocks noGrp="1"/>
          </p:cNvSpPr>
          <p:nvPr>
            <p:ph type="sldNum" sz="quarter" idx="12"/>
          </p:nvPr>
        </p:nvSpPr>
        <p:spPr/>
        <p:txBody>
          <a:bodyPr>
            <a:normAutofit lnSpcReduction="10000"/>
          </a:bodyPr>
          <a:lstStyle/>
          <a:p>
            <a:fld id="{4FAB73BC-B049-4115-A692-8D63A059BFB8}" type="slidenum">
              <a:rPr lang="en-US" smtClean="0"/>
              <a:t>5</a:t>
            </a:fld>
            <a:endParaRPr lang="en-US" dirty="0"/>
          </a:p>
        </p:txBody>
      </p:sp>
      <p:pic>
        <p:nvPicPr>
          <p:cNvPr id="8" name="Grafik 7">
            <a:extLst>
              <a:ext uri="{FF2B5EF4-FFF2-40B4-BE49-F238E27FC236}">
                <a16:creationId xmlns:a16="http://schemas.microsoft.com/office/drawing/2014/main" id="{A64342B6-8C5C-7D48-9DA4-789A56DE8895}"/>
              </a:ext>
            </a:extLst>
          </p:cNvPr>
          <p:cNvPicPr>
            <a:picLocks noChangeAspect="1"/>
          </p:cNvPicPr>
          <p:nvPr/>
        </p:nvPicPr>
        <p:blipFill>
          <a:blip r:embed="rId4"/>
          <a:stretch>
            <a:fillRect/>
          </a:stretch>
        </p:blipFill>
        <p:spPr>
          <a:xfrm>
            <a:off x="5875020" y="1959655"/>
            <a:ext cx="5315494" cy="3986621"/>
          </a:xfrm>
          <a:prstGeom prst="rect">
            <a:avLst/>
          </a:prstGeom>
        </p:spPr>
      </p:pic>
    </p:spTree>
    <p:extLst>
      <p:ext uri="{BB962C8B-B14F-4D97-AF65-F5344CB8AC3E}">
        <p14:creationId xmlns:p14="http://schemas.microsoft.com/office/powerpoint/2010/main" val="354535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9623F4C-23F0-A54A-8BFF-1E24CAC01D7C}"/>
              </a:ext>
            </a:extLst>
          </p:cNvPr>
          <p:cNvSpPr>
            <a:spLocks noGrp="1"/>
          </p:cNvSpPr>
          <p:nvPr>
            <p:ph type="title"/>
          </p:nvPr>
        </p:nvSpPr>
        <p:spPr/>
        <p:txBody>
          <a:bodyPr>
            <a:normAutofit/>
          </a:bodyPr>
          <a:lstStyle/>
          <a:p>
            <a:r>
              <a:rPr lang="de-DE" sz="3600" dirty="0"/>
              <a:t>Feinkost und Veredelung - Verkauf </a:t>
            </a:r>
            <a:br>
              <a:rPr lang="de-DE" sz="3600" dirty="0"/>
            </a:br>
            <a:r>
              <a:rPr lang="de-DE" sz="2800" dirty="0"/>
              <a:t>Vorbereiten, beraten, verkaufen, oder kochen für Party-Service mit viel lässigem Kundenkontakt</a:t>
            </a:r>
            <a:endParaRPr lang="de-DE" sz="3600" dirty="0"/>
          </a:p>
        </p:txBody>
      </p:sp>
      <p:pic>
        <p:nvPicPr>
          <p:cNvPr id="8" name="Inhaltsplatzhalter 7">
            <a:extLst>
              <a:ext uri="{FF2B5EF4-FFF2-40B4-BE49-F238E27FC236}">
                <a16:creationId xmlns:a16="http://schemas.microsoft.com/office/drawing/2014/main" id="{546BD1AE-F72C-9644-8B2C-69B0AF681E16}"/>
              </a:ext>
            </a:extLst>
          </p:cNvPr>
          <p:cNvPicPr>
            <a:picLocks noGrp="1" noChangeAspect="1"/>
          </p:cNvPicPr>
          <p:nvPr>
            <p:ph idx="1"/>
          </p:nvPr>
        </p:nvPicPr>
        <p:blipFill>
          <a:blip r:embed="rId3"/>
          <a:stretch>
            <a:fillRect/>
          </a:stretch>
        </p:blipFill>
        <p:spPr>
          <a:xfrm rot="5400000">
            <a:off x="90270" y="2725643"/>
            <a:ext cx="3461153" cy="2595865"/>
          </a:xfrm>
        </p:spPr>
      </p:pic>
      <p:sp>
        <p:nvSpPr>
          <p:cNvPr id="4" name="Foliennummernplatzhalter 3">
            <a:extLst>
              <a:ext uri="{FF2B5EF4-FFF2-40B4-BE49-F238E27FC236}">
                <a16:creationId xmlns:a16="http://schemas.microsoft.com/office/drawing/2014/main" id="{78CC6651-7EF4-F849-926F-8C800E076744}"/>
              </a:ext>
            </a:extLst>
          </p:cNvPr>
          <p:cNvSpPr>
            <a:spLocks noGrp="1"/>
          </p:cNvSpPr>
          <p:nvPr>
            <p:ph type="sldNum" sz="quarter" idx="12"/>
          </p:nvPr>
        </p:nvSpPr>
        <p:spPr/>
        <p:txBody>
          <a:bodyPr>
            <a:normAutofit lnSpcReduction="10000"/>
          </a:bodyPr>
          <a:lstStyle/>
          <a:p>
            <a:fld id="{4FAB73BC-B049-4115-A692-8D63A059BFB8}" type="slidenum">
              <a:rPr lang="en-US" smtClean="0"/>
              <a:t>6</a:t>
            </a:fld>
            <a:endParaRPr lang="en-US" dirty="0"/>
          </a:p>
        </p:txBody>
      </p:sp>
      <p:pic>
        <p:nvPicPr>
          <p:cNvPr id="10" name="Grafik 9">
            <a:extLst>
              <a:ext uri="{FF2B5EF4-FFF2-40B4-BE49-F238E27FC236}">
                <a16:creationId xmlns:a16="http://schemas.microsoft.com/office/drawing/2014/main" id="{5B262114-D524-7345-A94D-F60A61398C54}"/>
              </a:ext>
            </a:extLst>
          </p:cNvPr>
          <p:cNvPicPr>
            <a:picLocks noChangeAspect="1"/>
          </p:cNvPicPr>
          <p:nvPr/>
        </p:nvPicPr>
        <p:blipFill>
          <a:blip r:embed="rId4"/>
          <a:stretch>
            <a:fillRect/>
          </a:stretch>
        </p:blipFill>
        <p:spPr>
          <a:xfrm>
            <a:off x="3328603" y="2761955"/>
            <a:ext cx="4371555" cy="3144170"/>
          </a:xfrm>
          <a:prstGeom prst="rect">
            <a:avLst/>
          </a:prstGeom>
        </p:spPr>
      </p:pic>
      <p:pic>
        <p:nvPicPr>
          <p:cNvPr id="12" name="Grafik 11">
            <a:extLst>
              <a:ext uri="{FF2B5EF4-FFF2-40B4-BE49-F238E27FC236}">
                <a16:creationId xmlns:a16="http://schemas.microsoft.com/office/drawing/2014/main" id="{CB5B7579-36EE-864A-A00D-B0EAAF3F3B6B}"/>
              </a:ext>
            </a:extLst>
          </p:cNvPr>
          <p:cNvPicPr>
            <a:picLocks noChangeAspect="1"/>
          </p:cNvPicPr>
          <p:nvPr/>
        </p:nvPicPr>
        <p:blipFill>
          <a:blip r:embed="rId5"/>
          <a:stretch>
            <a:fillRect/>
          </a:stretch>
        </p:blipFill>
        <p:spPr>
          <a:xfrm>
            <a:off x="7779697" y="1900231"/>
            <a:ext cx="3174815" cy="4773912"/>
          </a:xfrm>
          <a:prstGeom prst="rect">
            <a:avLst/>
          </a:prstGeom>
        </p:spPr>
      </p:pic>
    </p:spTree>
    <p:extLst>
      <p:ext uri="{BB962C8B-B14F-4D97-AF65-F5344CB8AC3E}">
        <p14:creationId xmlns:p14="http://schemas.microsoft.com/office/powerpoint/2010/main" val="846269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Ausbildung EFZ nach Fachrichtungen</a:t>
            </a:r>
          </a:p>
        </p:txBody>
      </p:sp>
      <p:graphicFrame>
        <p:nvGraphicFramePr>
          <p:cNvPr id="7" name="Objekt 6"/>
          <p:cNvGraphicFramePr>
            <a:graphicFrameLocks noChangeAspect="1"/>
          </p:cNvGraphicFramePr>
          <p:nvPr>
            <p:extLst>
              <p:ext uri="{D42A27DB-BD31-4B8C-83A1-F6EECF244321}">
                <p14:modId xmlns:p14="http://schemas.microsoft.com/office/powerpoint/2010/main" val="2718135255"/>
              </p:ext>
            </p:extLst>
          </p:nvPr>
        </p:nvGraphicFramePr>
        <p:xfrm>
          <a:off x="1114425" y="1852613"/>
          <a:ext cx="9764713" cy="4759325"/>
        </p:xfrm>
        <a:graphic>
          <a:graphicData uri="http://schemas.openxmlformats.org/presentationml/2006/ole">
            <mc:AlternateContent xmlns:mc="http://schemas.openxmlformats.org/markup-compatibility/2006">
              <mc:Choice xmlns:v="urn:schemas-microsoft-com:vml" Requires="v">
                <p:oleObj name="Dokument" r:id="rId3" imgW="9799309" imgH="4786840" progId="Word.Document.12">
                  <p:embed/>
                </p:oleObj>
              </mc:Choice>
              <mc:Fallback>
                <p:oleObj name="Dokument" r:id="rId3" imgW="9799309" imgH="4786840" progId="Word.Document.12">
                  <p:embed/>
                  <p:pic>
                    <p:nvPicPr>
                      <p:cNvPr id="7" name="Objekt 6"/>
                      <p:cNvPicPr/>
                      <p:nvPr/>
                    </p:nvPicPr>
                    <p:blipFill>
                      <a:blip r:embed="rId4"/>
                      <a:stretch>
                        <a:fillRect/>
                      </a:stretch>
                    </p:blipFill>
                    <p:spPr>
                      <a:xfrm>
                        <a:off x="1114425" y="1852613"/>
                        <a:ext cx="9764713" cy="4759325"/>
                      </a:xfrm>
                      <a:prstGeom prst="rect">
                        <a:avLst/>
                      </a:prstGeom>
                    </p:spPr>
                  </p:pic>
                </p:oleObj>
              </mc:Fallback>
            </mc:AlternateContent>
          </a:graphicData>
        </a:graphic>
      </p:graphicFrame>
      <p:sp>
        <p:nvSpPr>
          <p:cNvPr id="8" name="Foliennummernplatzhalter 7"/>
          <p:cNvSpPr>
            <a:spLocks noGrp="1"/>
          </p:cNvSpPr>
          <p:nvPr>
            <p:ph type="sldNum" sz="quarter" idx="12"/>
          </p:nvPr>
        </p:nvSpPr>
        <p:spPr/>
        <p:txBody>
          <a:bodyPr>
            <a:normAutofit lnSpcReduction="10000"/>
          </a:bodyPr>
          <a:lstStyle/>
          <a:p>
            <a:fld id="{4FAB73BC-B049-4115-A692-8D63A059BFB8}" type="slidenum">
              <a:rPr lang="en-US" smtClean="0"/>
              <a:t>7</a:t>
            </a:fld>
            <a:endParaRPr lang="en-US" dirty="0"/>
          </a:p>
        </p:txBody>
      </p:sp>
    </p:spTree>
    <p:extLst>
      <p:ext uri="{BB962C8B-B14F-4D97-AF65-F5344CB8AC3E}">
        <p14:creationId xmlns:p14="http://schemas.microsoft.com/office/powerpoint/2010/main" val="389457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a:t>Gewinnung</a:t>
            </a:r>
            <a:br>
              <a:rPr lang="de-CH" dirty="0"/>
            </a:br>
            <a:r>
              <a:rPr lang="de-CH" b="0" dirty="0"/>
              <a:t>ALLER ANFANG IST SPANNEND</a:t>
            </a:r>
            <a:endParaRPr lang="de-CH" dirty="0"/>
          </a:p>
        </p:txBody>
      </p:sp>
      <p:sp>
        <p:nvSpPr>
          <p:cNvPr id="3" name="Inhaltsplatzhalter 2"/>
          <p:cNvSpPr>
            <a:spLocks noGrp="1"/>
          </p:cNvSpPr>
          <p:nvPr>
            <p:ph idx="1"/>
          </p:nvPr>
        </p:nvSpPr>
        <p:spPr/>
        <p:txBody>
          <a:bodyPr/>
          <a:lstStyle/>
          <a:p>
            <a:r>
              <a:rPr lang="de-CH" dirty="0"/>
              <a:t>In der Fachrichtung Gewinnung lernt man alles über fachgerechtes Schlachten, Zerlegen und Ausbeinen in Verbindung mit den gesetzlichen Vorgaben und Grundsätzen der Tierethik. Die Weiter-verarbeitung durch Zuschneiden und Vorbereiten für die Produktion sind weitere Ausbildungsinhalte</a:t>
            </a:r>
          </a:p>
        </p:txBody>
      </p:sp>
      <p:graphicFrame>
        <p:nvGraphicFramePr>
          <p:cNvPr id="7" name="Objekt 6"/>
          <p:cNvGraphicFramePr>
            <a:graphicFrameLocks noChangeAspect="1"/>
          </p:cNvGraphicFramePr>
          <p:nvPr>
            <p:extLst>
              <p:ext uri="{D42A27DB-BD31-4B8C-83A1-F6EECF244321}">
                <p14:modId xmlns:p14="http://schemas.microsoft.com/office/powerpoint/2010/main" val="2879433416"/>
              </p:ext>
            </p:extLst>
          </p:nvPr>
        </p:nvGraphicFramePr>
        <p:xfrm>
          <a:off x="1261872" y="3496355"/>
          <a:ext cx="10029488" cy="2980644"/>
        </p:xfrm>
        <a:graphic>
          <a:graphicData uri="http://schemas.openxmlformats.org/presentationml/2006/ole">
            <mc:AlternateContent xmlns:mc="http://schemas.openxmlformats.org/markup-compatibility/2006">
              <mc:Choice xmlns:v="urn:schemas-microsoft-com:vml" Requires="v">
                <p:oleObj name="Dokument" r:id="rId3" imgW="9579043" imgH="3059551" progId="Word.Document.12">
                  <p:embed/>
                </p:oleObj>
              </mc:Choice>
              <mc:Fallback>
                <p:oleObj name="Dokument" r:id="rId3" imgW="9579043" imgH="3059551" progId="Word.Document.12">
                  <p:embed/>
                  <p:pic>
                    <p:nvPicPr>
                      <p:cNvPr id="7" name="Objekt 6"/>
                      <p:cNvPicPr/>
                      <p:nvPr/>
                    </p:nvPicPr>
                    <p:blipFill>
                      <a:blip r:embed="rId4"/>
                      <a:stretch>
                        <a:fillRect/>
                      </a:stretch>
                    </p:blipFill>
                    <p:spPr>
                      <a:xfrm>
                        <a:off x="1261872" y="3496355"/>
                        <a:ext cx="10029488" cy="2980644"/>
                      </a:xfrm>
                      <a:prstGeom prst="rect">
                        <a:avLst/>
                      </a:prstGeom>
                    </p:spPr>
                  </p:pic>
                </p:oleObj>
              </mc:Fallback>
            </mc:AlternateContent>
          </a:graphicData>
        </a:graphic>
      </p:graphicFrame>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8</a:t>
            </a:fld>
            <a:endParaRPr lang="en-US" dirty="0"/>
          </a:p>
        </p:txBody>
      </p:sp>
    </p:spTree>
    <p:extLst>
      <p:ext uri="{BB962C8B-B14F-4D97-AF65-F5344CB8AC3E}">
        <p14:creationId xmlns:p14="http://schemas.microsoft.com/office/powerpoint/2010/main" val="358902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a:t>Verarbeitung</a:t>
            </a:r>
            <a:br>
              <a:rPr lang="de-CH" dirty="0"/>
            </a:br>
            <a:r>
              <a:rPr lang="de-CH" b="0" dirty="0"/>
              <a:t>VIEL MEHR ALS NUR FLEISCH</a:t>
            </a:r>
            <a:endParaRPr lang="de-CH" dirty="0"/>
          </a:p>
        </p:txBody>
      </p:sp>
      <p:sp>
        <p:nvSpPr>
          <p:cNvPr id="3" name="Inhaltsplatzhalter 2"/>
          <p:cNvSpPr>
            <a:spLocks noGrp="1"/>
          </p:cNvSpPr>
          <p:nvPr>
            <p:ph idx="1"/>
          </p:nvPr>
        </p:nvSpPr>
        <p:spPr/>
        <p:txBody>
          <a:bodyPr/>
          <a:lstStyle/>
          <a:p>
            <a:r>
              <a:rPr lang="de-CH" dirty="0"/>
              <a:t>In der Fachrichtung Verarbeitung steht die Produktion im Mittelpunkt. Dies beinhaltet die Herstellung von verschiedenen Wurstwaren, Schinkenprodukten bis hin zur Vorbereitung für den Verkauf. Das Fertigen von Fleischerzugnissen, Fleischwaren sowie Tagesplatten gehört ebenso in diese spannende Ausbildung</a:t>
            </a:r>
          </a:p>
        </p:txBody>
      </p:sp>
      <p:graphicFrame>
        <p:nvGraphicFramePr>
          <p:cNvPr id="7" name="Objekt 6"/>
          <p:cNvGraphicFramePr>
            <a:graphicFrameLocks noChangeAspect="1"/>
          </p:cNvGraphicFramePr>
          <p:nvPr>
            <p:extLst>
              <p:ext uri="{D42A27DB-BD31-4B8C-83A1-F6EECF244321}">
                <p14:modId xmlns:p14="http://schemas.microsoft.com/office/powerpoint/2010/main" val="2008317100"/>
              </p:ext>
            </p:extLst>
          </p:nvPr>
        </p:nvGraphicFramePr>
        <p:xfrm>
          <a:off x="1261872" y="3481388"/>
          <a:ext cx="9903740" cy="3119256"/>
        </p:xfrm>
        <a:graphic>
          <a:graphicData uri="http://schemas.openxmlformats.org/presentationml/2006/ole">
            <mc:AlternateContent xmlns:mc="http://schemas.openxmlformats.org/markup-compatibility/2006">
              <mc:Choice xmlns:v="urn:schemas-microsoft-com:vml" Requires="v">
                <p:oleObj name="Dokument" r:id="rId3" imgW="9452354" imgH="3059912" progId="Word.Document.12">
                  <p:embed/>
                </p:oleObj>
              </mc:Choice>
              <mc:Fallback>
                <p:oleObj name="Dokument" r:id="rId3" imgW="9452354" imgH="3059912" progId="Word.Document.12">
                  <p:embed/>
                  <p:pic>
                    <p:nvPicPr>
                      <p:cNvPr id="7" name="Objekt 6"/>
                      <p:cNvPicPr/>
                      <p:nvPr/>
                    </p:nvPicPr>
                    <p:blipFill>
                      <a:blip r:embed="rId4"/>
                      <a:stretch>
                        <a:fillRect/>
                      </a:stretch>
                    </p:blipFill>
                    <p:spPr>
                      <a:xfrm>
                        <a:off x="1261872" y="3481388"/>
                        <a:ext cx="9903740" cy="3119256"/>
                      </a:xfrm>
                      <a:prstGeom prst="rect">
                        <a:avLst/>
                      </a:prstGeom>
                    </p:spPr>
                  </p:pic>
                </p:oleObj>
              </mc:Fallback>
            </mc:AlternateContent>
          </a:graphicData>
        </a:graphic>
      </p:graphicFrame>
      <p:sp>
        <p:nvSpPr>
          <p:cNvPr id="4" name="Foliennummernplatzhalter 3"/>
          <p:cNvSpPr>
            <a:spLocks noGrp="1"/>
          </p:cNvSpPr>
          <p:nvPr>
            <p:ph type="sldNum" sz="quarter" idx="12"/>
          </p:nvPr>
        </p:nvSpPr>
        <p:spPr/>
        <p:txBody>
          <a:bodyPr>
            <a:normAutofit lnSpcReduction="10000"/>
          </a:bodyPr>
          <a:lstStyle/>
          <a:p>
            <a:fld id="{4FAB73BC-B049-4115-A692-8D63A059BFB8}" type="slidenum">
              <a:rPr lang="en-US" smtClean="0"/>
              <a:t>9</a:t>
            </a:fld>
            <a:endParaRPr lang="en-US" dirty="0"/>
          </a:p>
        </p:txBody>
      </p:sp>
    </p:spTree>
    <p:extLst>
      <p:ext uri="{BB962C8B-B14F-4D97-AF65-F5344CB8AC3E}">
        <p14:creationId xmlns:p14="http://schemas.microsoft.com/office/powerpoint/2010/main" val="2530639858"/>
      </p:ext>
    </p:extLst>
  </p:cSld>
  <p:clrMapOvr>
    <a:masterClrMapping/>
  </p:clrMapOvr>
</p:sld>
</file>

<file path=ppt/theme/theme1.xml><?xml version="1.0" encoding="utf-8"?>
<a:theme xmlns:a="http://schemas.openxmlformats.org/drawingml/2006/main" name="View">
  <a:themeElements>
    <a:clrScheme name="Benutzerdefiniert 1">
      <a:dk1>
        <a:sysClr val="windowText" lastClr="000000"/>
      </a:dk1>
      <a:lt1>
        <a:sysClr val="window" lastClr="FFFFFF"/>
      </a:lt1>
      <a:dk2>
        <a:srgbClr val="070707"/>
      </a:dk2>
      <a:lt2>
        <a:srgbClr val="D2D2D2"/>
      </a:lt2>
      <a:accent1>
        <a:srgbClr val="D20F2F"/>
      </a:accent1>
      <a:accent2>
        <a:srgbClr val="D70D5E"/>
      </a:accent2>
      <a:accent3>
        <a:srgbClr val="98037E"/>
      </a:accent3>
      <a:accent4>
        <a:srgbClr val="68027D"/>
      </a:accent4>
      <a:accent5>
        <a:srgbClr val="095ACA"/>
      </a:accent5>
      <a:accent6>
        <a:srgbClr val="063597"/>
      </a:accent6>
      <a:hlink>
        <a:srgbClr val="17BBFD"/>
      </a:hlink>
      <a:folHlink>
        <a:srgbClr val="FF79C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Aussicht</Template>
  <TotalTime>0</TotalTime>
  <Words>1008</Words>
  <Application>Microsoft Office PowerPoint</Application>
  <PresentationFormat>Breitbild</PresentationFormat>
  <Paragraphs>146</Paragraphs>
  <Slides>18</Slides>
  <Notes>18</Notes>
  <HiddenSlides>10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18</vt:i4>
      </vt:variant>
    </vt:vector>
  </HeadingPairs>
  <TitlesOfParts>
    <vt:vector size="24" baseType="lpstr">
      <vt:lpstr>Arial</vt:lpstr>
      <vt:lpstr>Calibri</vt:lpstr>
      <vt:lpstr>Century Schoolbook</vt:lpstr>
      <vt:lpstr>Wingdings 2</vt:lpstr>
      <vt:lpstr>View</vt:lpstr>
      <vt:lpstr>Dokument</vt:lpstr>
      <vt:lpstr>PowerPoint-Präsentation</vt:lpstr>
      <vt:lpstr>Liebe Schülerinnen und Schüler geschätzte Lehrperson .....   Herzlichen Dank, dass ich Euch den vielseitigen und spannenden Beruf der Fleischfachfrau /-assistentin des Fleischfachmann /-assistent  vorstellen darf.</vt:lpstr>
      <vt:lpstr>Bei FF EFZ (3 jährige Lehrzeit) kannst Du aus drei Fachrichtungen auswählen</vt:lpstr>
      <vt:lpstr>Die Gewinnung – Schlachtung Das Tier wird zum hochwertigen Lebensmittel</vt:lpstr>
      <vt:lpstr>Die Verarbeitung - Produktion Aus dem Rohmaterial Fleisch entstehen tolle Produkte </vt:lpstr>
      <vt:lpstr>Feinkost und Veredelung - Verkauf  Vorbereiten, beraten, verkaufen, oder kochen für Party-Service mit viel lässigem Kundenkontakt</vt:lpstr>
      <vt:lpstr>Ausbildung EFZ nach Fachrichtungen</vt:lpstr>
      <vt:lpstr>Gewinnung ALLER ANFANG IST SPANNEND</vt:lpstr>
      <vt:lpstr>Verarbeitung VIEL MEHR ALS NUR FLEISCH</vt:lpstr>
      <vt:lpstr>Feinkost und Veredelung KOMMUNIKATIV UND KREATIV</vt:lpstr>
      <vt:lpstr>Wie ist die Ausbildung aufgebaut?</vt:lpstr>
      <vt:lpstr>Wie ist die Ausbildung aufgebaut?</vt:lpstr>
      <vt:lpstr>FLEISCHFACHASSISTENT / FLEISCHFACHASSISTENTIN:</vt:lpstr>
      <vt:lpstr>Ausbildung EBA nach Schwerpunkten</vt:lpstr>
      <vt:lpstr>Wie ist die Ausbildung aufgebaut?</vt:lpstr>
      <vt:lpstr>Wie ist die Ausbildung aufgebaut?</vt:lpstr>
      <vt:lpstr>Aus welchen unterlagen basiert die Ausbildungen?</vt:lpstr>
      <vt:lpstr>www.SeeDorfMetzg.ch </vt:lpstr>
    </vt:vector>
  </TitlesOfParts>
  <Company>Schweizer Fleisch-Fachverband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Philipp Sax</dc:creator>
  <cp:lastModifiedBy>Bernhard Schaufelberger</cp:lastModifiedBy>
  <cp:revision>47</cp:revision>
  <cp:lastPrinted>2019-04-09T12:42:10Z</cp:lastPrinted>
  <dcterms:created xsi:type="dcterms:W3CDTF">2016-09-08T12:12:11Z</dcterms:created>
  <dcterms:modified xsi:type="dcterms:W3CDTF">2024-02-27T17:20:31Z</dcterms:modified>
</cp:coreProperties>
</file>